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69" r:id="rId2"/>
    <p:sldId id="370" r:id="rId3"/>
    <p:sldId id="371" r:id="rId4"/>
    <p:sldId id="259" r:id="rId5"/>
    <p:sldId id="372" r:id="rId6"/>
    <p:sldId id="373" r:id="rId7"/>
    <p:sldId id="374" r:id="rId8"/>
    <p:sldId id="261" r:id="rId9"/>
    <p:sldId id="281" r:id="rId10"/>
    <p:sldId id="278" r:id="rId11"/>
    <p:sldId id="283" r:id="rId12"/>
    <p:sldId id="279" r:id="rId13"/>
    <p:sldId id="375" r:id="rId14"/>
    <p:sldId id="263" r:id="rId15"/>
    <p:sldId id="264" r:id="rId16"/>
    <p:sldId id="276" r:id="rId17"/>
    <p:sldId id="401" r:id="rId18"/>
    <p:sldId id="275" r:id="rId19"/>
    <p:sldId id="282" r:id="rId20"/>
    <p:sldId id="376" r:id="rId21"/>
    <p:sldId id="377" r:id="rId22"/>
    <p:sldId id="378" r:id="rId23"/>
    <p:sldId id="379" r:id="rId24"/>
    <p:sldId id="389" r:id="rId25"/>
    <p:sldId id="272" r:id="rId26"/>
    <p:sldId id="380" r:id="rId27"/>
    <p:sldId id="381" r:id="rId28"/>
    <p:sldId id="383" r:id="rId29"/>
    <p:sldId id="384" r:id="rId30"/>
    <p:sldId id="385" r:id="rId31"/>
    <p:sldId id="331" r:id="rId32"/>
    <p:sldId id="396" r:id="rId33"/>
    <p:sldId id="397" r:id="rId34"/>
    <p:sldId id="386" r:id="rId35"/>
    <p:sldId id="387" r:id="rId36"/>
    <p:sldId id="403" r:id="rId37"/>
    <p:sldId id="404" r:id="rId38"/>
    <p:sldId id="405" r:id="rId39"/>
    <p:sldId id="388" r:id="rId40"/>
    <p:sldId id="399" r:id="rId41"/>
    <p:sldId id="400" r:id="rId42"/>
    <p:sldId id="398" r:id="rId43"/>
    <p:sldId id="267" r:id="rId44"/>
    <p:sldId id="402" r:id="rId45"/>
    <p:sldId id="390" r:id="rId46"/>
    <p:sldId id="391" r:id="rId47"/>
    <p:sldId id="392" r:id="rId48"/>
    <p:sldId id="266" r:id="rId49"/>
    <p:sldId id="393" r:id="rId50"/>
    <p:sldId id="394" r:id="rId51"/>
    <p:sldId id="39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14" d="100"/>
          <a:sy n="114" d="100"/>
        </p:scale>
        <p:origin x="360" y="102"/>
      </p:cViewPr>
      <p:guideLst>
        <p:guide orient="horz" pos="16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svg"/><Relationship Id="rId1" Type="http://schemas.openxmlformats.org/officeDocument/2006/relationships/image" Target="../media/image23.png"/><Relationship Id="rId6" Type="http://schemas.openxmlformats.org/officeDocument/2006/relationships/image" Target="../media/image22.svg"/><Relationship Id="rId5" Type="http://schemas.openxmlformats.org/officeDocument/2006/relationships/image" Target="../media/image25.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1B08C-C244-413D-8B74-BC1C3B1755B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5C691ACA-F7E7-4ED9-8547-97F256C7DAF7}">
      <dgm:prSet custT="1"/>
      <dgm:spPr/>
      <dgm:t>
        <a:bodyPr/>
        <a:lstStyle/>
        <a:p>
          <a:r>
            <a:rPr lang="en-US" sz="1200">
              <a:latin typeface="Arial" panose="020B0604020202020204" pitchFamily="34" charset="0"/>
              <a:cs typeface="Arial" panose="020B0604020202020204" pitchFamily="34" charset="0"/>
            </a:rPr>
            <a:t>11:00</a:t>
          </a:r>
        </a:p>
      </dgm:t>
    </dgm:pt>
    <dgm:pt modelId="{A80D6D51-1765-46DF-BB92-351B9A959DAF}" type="parTrans" cxnId="{29F5D0A7-E096-4821-9091-D297DF8E393D}">
      <dgm:prSet/>
      <dgm:spPr/>
      <dgm:t>
        <a:bodyPr/>
        <a:lstStyle/>
        <a:p>
          <a:endParaRPr lang="en-US" sz="1600">
            <a:latin typeface="Arial" panose="020B0604020202020204" pitchFamily="34" charset="0"/>
            <a:cs typeface="Arial" panose="020B0604020202020204" pitchFamily="34" charset="0"/>
          </a:endParaRPr>
        </a:p>
      </dgm:t>
    </dgm:pt>
    <dgm:pt modelId="{22BE5147-3E78-4BC1-8D35-5A3A71ADF32F}" type="sibTrans" cxnId="{29F5D0A7-E096-4821-9091-D297DF8E393D}">
      <dgm:prSet/>
      <dgm:spPr/>
      <dgm:t>
        <a:bodyPr/>
        <a:lstStyle/>
        <a:p>
          <a:endParaRPr lang="en-US" sz="1600">
            <a:latin typeface="Arial" panose="020B0604020202020204" pitchFamily="34" charset="0"/>
            <a:cs typeface="Arial" panose="020B0604020202020204" pitchFamily="34" charset="0"/>
          </a:endParaRPr>
        </a:p>
      </dgm:t>
    </dgm:pt>
    <dgm:pt modelId="{97984982-A4E5-4B91-9BF9-FE199C6D4DAA}">
      <dgm:prSet custT="1"/>
      <dgm:spPr/>
      <dgm:t>
        <a:bodyPr/>
        <a:lstStyle/>
        <a:p>
          <a:r>
            <a:rPr lang="en-US" sz="1200" dirty="0">
              <a:latin typeface="Arial" panose="020B0604020202020204" pitchFamily="34" charset="0"/>
              <a:cs typeface="Arial" panose="020B0604020202020204" pitchFamily="34" charset="0"/>
            </a:rPr>
            <a:t>Welcome and Introductions – Dean</a:t>
          </a:r>
        </a:p>
      </dgm:t>
    </dgm:pt>
    <dgm:pt modelId="{05F24DEC-3AB7-41EF-931E-D1DBF465FF5F}" type="parTrans" cxnId="{79B3E04B-FA07-4AD4-9BDD-C4110621AF77}">
      <dgm:prSet/>
      <dgm:spPr/>
      <dgm:t>
        <a:bodyPr/>
        <a:lstStyle/>
        <a:p>
          <a:endParaRPr lang="en-US" sz="1600">
            <a:latin typeface="Arial" panose="020B0604020202020204" pitchFamily="34" charset="0"/>
            <a:cs typeface="Arial" panose="020B0604020202020204" pitchFamily="34" charset="0"/>
          </a:endParaRPr>
        </a:p>
      </dgm:t>
    </dgm:pt>
    <dgm:pt modelId="{71450013-3941-4448-860B-6CC588C44F67}" type="sibTrans" cxnId="{79B3E04B-FA07-4AD4-9BDD-C4110621AF77}">
      <dgm:prSet/>
      <dgm:spPr/>
      <dgm:t>
        <a:bodyPr/>
        <a:lstStyle/>
        <a:p>
          <a:endParaRPr lang="en-US" sz="1600">
            <a:latin typeface="Arial" panose="020B0604020202020204" pitchFamily="34" charset="0"/>
            <a:cs typeface="Arial" panose="020B0604020202020204" pitchFamily="34" charset="0"/>
          </a:endParaRPr>
        </a:p>
      </dgm:t>
    </dgm:pt>
    <dgm:pt modelId="{7EE4FE79-1E3D-4B88-9FAA-B28D54151E90}">
      <dgm:prSet custT="1"/>
      <dgm:spPr/>
      <dgm:t>
        <a:bodyPr/>
        <a:lstStyle/>
        <a:p>
          <a:r>
            <a:rPr lang="en-US" sz="1200">
              <a:latin typeface="Arial" panose="020B0604020202020204" pitchFamily="34" charset="0"/>
              <a:cs typeface="Arial" panose="020B0604020202020204" pitchFamily="34" charset="0"/>
            </a:rPr>
            <a:t>11:10</a:t>
          </a:r>
        </a:p>
      </dgm:t>
    </dgm:pt>
    <dgm:pt modelId="{95AB624D-F1EC-443A-A816-8E295110AF7B}" type="parTrans" cxnId="{5DAA4A55-4A96-4FF7-9746-259ACDB49EE6}">
      <dgm:prSet/>
      <dgm:spPr/>
      <dgm:t>
        <a:bodyPr/>
        <a:lstStyle/>
        <a:p>
          <a:endParaRPr lang="en-US" sz="1600">
            <a:latin typeface="Arial" panose="020B0604020202020204" pitchFamily="34" charset="0"/>
            <a:cs typeface="Arial" panose="020B0604020202020204" pitchFamily="34" charset="0"/>
          </a:endParaRPr>
        </a:p>
      </dgm:t>
    </dgm:pt>
    <dgm:pt modelId="{B224145D-F114-4070-9D21-36424887AD41}" type="sibTrans" cxnId="{5DAA4A55-4A96-4FF7-9746-259ACDB49EE6}">
      <dgm:prSet/>
      <dgm:spPr/>
      <dgm:t>
        <a:bodyPr/>
        <a:lstStyle/>
        <a:p>
          <a:endParaRPr lang="en-US" sz="1600">
            <a:latin typeface="Arial" panose="020B0604020202020204" pitchFamily="34" charset="0"/>
            <a:cs typeface="Arial" panose="020B0604020202020204" pitchFamily="34" charset="0"/>
          </a:endParaRPr>
        </a:p>
      </dgm:t>
    </dgm:pt>
    <dgm:pt modelId="{D282E3FD-AD0F-43C7-BF3B-EFC30C863548}">
      <dgm:prSet custT="1"/>
      <dgm:spPr/>
      <dgm:t>
        <a:bodyPr/>
        <a:lstStyle/>
        <a:p>
          <a:r>
            <a:rPr lang="en-US" sz="1200">
              <a:latin typeface="Arial" panose="020B0604020202020204" pitchFamily="34" charset="0"/>
              <a:cs typeface="Arial" panose="020B0604020202020204" pitchFamily="34" charset="0"/>
            </a:rPr>
            <a:t>Overview of IFMA GA Program</a:t>
          </a:r>
        </a:p>
      </dgm:t>
    </dgm:pt>
    <dgm:pt modelId="{4FBC7B0B-3DC7-4634-BA09-44E4717C3CCB}" type="parTrans" cxnId="{75773757-AEB4-436E-A7D9-CB6944FACE18}">
      <dgm:prSet/>
      <dgm:spPr/>
      <dgm:t>
        <a:bodyPr/>
        <a:lstStyle/>
        <a:p>
          <a:endParaRPr lang="en-US" sz="1600">
            <a:latin typeface="Arial" panose="020B0604020202020204" pitchFamily="34" charset="0"/>
            <a:cs typeface="Arial" panose="020B0604020202020204" pitchFamily="34" charset="0"/>
          </a:endParaRPr>
        </a:p>
      </dgm:t>
    </dgm:pt>
    <dgm:pt modelId="{88816919-B622-4A22-B0BB-58A135DF0413}" type="sibTrans" cxnId="{75773757-AEB4-436E-A7D9-CB6944FACE18}">
      <dgm:prSet/>
      <dgm:spPr/>
      <dgm:t>
        <a:bodyPr/>
        <a:lstStyle/>
        <a:p>
          <a:endParaRPr lang="en-US" sz="1600">
            <a:latin typeface="Arial" panose="020B0604020202020204" pitchFamily="34" charset="0"/>
            <a:cs typeface="Arial" panose="020B0604020202020204" pitchFamily="34" charset="0"/>
          </a:endParaRPr>
        </a:p>
      </dgm:t>
    </dgm:pt>
    <dgm:pt modelId="{3FB72760-9054-41C1-9002-32D8573FA3D4}">
      <dgm:prSet custT="1"/>
      <dgm:spPr/>
      <dgm:t>
        <a:bodyPr/>
        <a:lstStyle/>
        <a:p>
          <a:r>
            <a:rPr lang="en-US" sz="1200">
              <a:latin typeface="Arial" panose="020B0604020202020204" pitchFamily="34" charset="0"/>
              <a:cs typeface="Arial" panose="020B0604020202020204" pitchFamily="34" charset="0"/>
            </a:rPr>
            <a:t>11:20</a:t>
          </a:r>
        </a:p>
      </dgm:t>
    </dgm:pt>
    <dgm:pt modelId="{AE5A0A57-3D6F-4A1A-8DC3-D7847E8132B4}" type="parTrans" cxnId="{F084A715-E125-4A0E-8E19-6BE1402C81AC}">
      <dgm:prSet/>
      <dgm:spPr/>
      <dgm:t>
        <a:bodyPr/>
        <a:lstStyle/>
        <a:p>
          <a:endParaRPr lang="en-US" sz="1600">
            <a:latin typeface="Arial" panose="020B0604020202020204" pitchFamily="34" charset="0"/>
            <a:cs typeface="Arial" panose="020B0604020202020204" pitchFamily="34" charset="0"/>
          </a:endParaRPr>
        </a:p>
      </dgm:t>
    </dgm:pt>
    <dgm:pt modelId="{820EADD8-217B-4705-B46C-D48FF3BAB7BE}" type="sibTrans" cxnId="{F084A715-E125-4A0E-8E19-6BE1402C81AC}">
      <dgm:prSet/>
      <dgm:spPr/>
      <dgm:t>
        <a:bodyPr/>
        <a:lstStyle/>
        <a:p>
          <a:endParaRPr lang="en-US" sz="1600">
            <a:latin typeface="Arial" panose="020B0604020202020204" pitchFamily="34" charset="0"/>
            <a:cs typeface="Arial" panose="020B0604020202020204" pitchFamily="34" charset="0"/>
          </a:endParaRPr>
        </a:p>
      </dgm:t>
    </dgm:pt>
    <dgm:pt modelId="{70CCF962-C6CE-4D92-9702-71B492FD40C8}">
      <dgm:prSet custT="1"/>
      <dgm:spPr/>
      <dgm:t>
        <a:bodyPr/>
        <a:lstStyle/>
        <a:p>
          <a:r>
            <a:rPr lang="en-US" sz="1200">
              <a:latin typeface="Arial" panose="020B0604020202020204" pitchFamily="34" charset="0"/>
              <a:cs typeface="Arial" panose="020B0604020202020204" pitchFamily="34" charset="0"/>
            </a:rPr>
            <a:t>What Is Congress Currently Working On</a:t>
          </a:r>
        </a:p>
      </dgm:t>
    </dgm:pt>
    <dgm:pt modelId="{6F7D0A6B-26A5-429B-B295-F31ECB3AB610}" type="parTrans" cxnId="{F471D046-FB8D-4FCD-8DBF-52D81423F68A}">
      <dgm:prSet/>
      <dgm:spPr/>
      <dgm:t>
        <a:bodyPr/>
        <a:lstStyle/>
        <a:p>
          <a:endParaRPr lang="en-US" sz="1600">
            <a:latin typeface="Arial" panose="020B0604020202020204" pitchFamily="34" charset="0"/>
            <a:cs typeface="Arial" panose="020B0604020202020204" pitchFamily="34" charset="0"/>
          </a:endParaRPr>
        </a:p>
      </dgm:t>
    </dgm:pt>
    <dgm:pt modelId="{F44554C8-F961-46B8-BD9B-A0B11D8A9EC4}" type="sibTrans" cxnId="{F471D046-FB8D-4FCD-8DBF-52D81423F68A}">
      <dgm:prSet/>
      <dgm:spPr/>
      <dgm:t>
        <a:bodyPr/>
        <a:lstStyle/>
        <a:p>
          <a:endParaRPr lang="en-US" sz="1600">
            <a:latin typeface="Arial" panose="020B0604020202020204" pitchFamily="34" charset="0"/>
            <a:cs typeface="Arial" panose="020B0604020202020204" pitchFamily="34" charset="0"/>
          </a:endParaRPr>
        </a:p>
      </dgm:t>
    </dgm:pt>
    <dgm:pt modelId="{115AC006-2937-4F63-BCA5-9D5284D63B14}">
      <dgm:prSet custT="1"/>
      <dgm:spPr/>
      <dgm:t>
        <a:bodyPr/>
        <a:lstStyle/>
        <a:p>
          <a:r>
            <a:rPr lang="en-US" sz="1200">
              <a:latin typeface="Arial" panose="020B0604020202020204" pitchFamily="34" charset="0"/>
              <a:cs typeface="Arial" panose="020B0604020202020204" pitchFamily="34" charset="0"/>
            </a:rPr>
            <a:t>11:30</a:t>
          </a:r>
        </a:p>
      </dgm:t>
    </dgm:pt>
    <dgm:pt modelId="{014D0840-D460-4089-928D-FB4C1067F26C}" type="parTrans" cxnId="{00CD6780-C2FE-4B25-8D71-EB6085BB2D0F}">
      <dgm:prSet/>
      <dgm:spPr/>
      <dgm:t>
        <a:bodyPr/>
        <a:lstStyle/>
        <a:p>
          <a:endParaRPr lang="en-US" sz="1600">
            <a:latin typeface="Arial" panose="020B0604020202020204" pitchFamily="34" charset="0"/>
            <a:cs typeface="Arial" panose="020B0604020202020204" pitchFamily="34" charset="0"/>
          </a:endParaRPr>
        </a:p>
      </dgm:t>
    </dgm:pt>
    <dgm:pt modelId="{C967A028-1087-43DB-BE6B-363152BA8790}" type="sibTrans" cxnId="{00CD6780-C2FE-4B25-8D71-EB6085BB2D0F}">
      <dgm:prSet/>
      <dgm:spPr/>
      <dgm:t>
        <a:bodyPr/>
        <a:lstStyle/>
        <a:p>
          <a:endParaRPr lang="en-US" sz="1600">
            <a:latin typeface="Arial" panose="020B0604020202020204" pitchFamily="34" charset="0"/>
            <a:cs typeface="Arial" panose="020B0604020202020204" pitchFamily="34" charset="0"/>
          </a:endParaRPr>
        </a:p>
      </dgm:t>
    </dgm:pt>
    <dgm:pt modelId="{F3EF782E-A1C9-48A0-A961-C444F2F0423C}">
      <dgm:prSet custT="1"/>
      <dgm:spPr/>
      <dgm:t>
        <a:bodyPr/>
        <a:lstStyle/>
        <a:p>
          <a:r>
            <a:rPr lang="en-US" sz="1200">
              <a:latin typeface="Arial" panose="020B0604020202020204" pitchFamily="34" charset="0"/>
              <a:cs typeface="Arial" panose="020B0604020202020204" pitchFamily="34" charset="0"/>
            </a:rPr>
            <a:t>Senator Corey Gardner (R-CO)</a:t>
          </a:r>
        </a:p>
      </dgm:t>
    </dgm:pt>
    <dgm:pt modelId="{0A548E14-18ED-40BE-8D6D-AEFC59EE9503}" type="parTrans" cxnId="{7E97E480-685D-4C7A-A200-637A1E4C2191}">
      <dgm:prSet/>
      <dgm:spPr/>
      <dgm:t>
        <a:bodyPr/>
        <a:lstStyle/>
        <a:p>
          <a:endParaRPr lang="en-US" sz="1600">
            <a:latin typeface="Arial" panose="020B0604020202020204" pitchFamily="34" charset="0"/>
            <a:cs typeface="Arial" panose="020B0604020202020204" pitchFamily="34" charset="0"/>
          </a:endParaRPr>
        </a:p>
      </dgm:t>
    </dgm:pt>
    <dgm:pt modelId="{0BBBFC79-05AA-45E1-8CDA-A786CE937273}" type="sibTrans" cxnId="{7E97E480-685D-4C7A-A200-637A1E4C2191}">
      <dgm:prSet/>
      <dgm:spPr/>
      <dgm:t>
        <a:bodyPr/>
        <a:lstStyle/>
        <a:p>
          <a:endParaRPr lang="en-US" sz="1600">
            <a:latin typeface="Arial" panose="020B0604020202020204" pitchFamily="34" charset="0"/>
            <a:cs typeface="Arial" panose="020B0604020202020204" pitchFamily="34" charset="0"/>
          </a:endParaRPr>
        </a:p>
      </dgm:t>
    </dgm:pt>
    <dgm:pt modelId="{CF256615-1230-4045-A200-A7352280C60B}">
      <dgm:prSet custT="1"/>
      <dgm:spPr/>
      <dgm:t>
        <a:bodyPr/>
        <a:lstStyle/>
        <a:p>
          <a:r>
            <a:rPr lang="en-US" sz="1200">
              <a:latin typeface="Arial" panose="020B0604020202020204" pitchFamily="34" charset="0"/>
              <a:cs typeface="Arial" panose="020B0604020202020204" pitchFamily="34" charset="0"/>
            </a:rPr>
            <a:t>11:45</a:t>
          </a:r>
        </a:p>
      </dgm:t>
    </dgm:pt>
    <dgm:pt modelId="{13FF9292-7CFB-4DC4-805E-188BC7BBDC46}" type="parTrans" cxnId="{1738A422-C4EB-4A37-AA55-436ABFADABCB}">
      <dgm:prSet/>
      <dgm:spPr/>
      <dgm:t>
        <a:bodyPr/>
        <a:lstStyle/>
        <a:p>
          <a:endParaRPr lang="en-US" sz="1600">
            <a:latin typeface="Arial" panose="020B0604020202020204" pitchFamily="34" charset="0"/>
            <a:cs typeface="Arial" panose="020B0604020202020204" pitchFamily="34" charset="0"/>
          </a:endParaRPr>
        </a:p>
      </dgm:t>
    </dgm:pt>
    <dgm:pt modelId="{A4A4A190-8AE7-4BAB-A965-E3DDEA35A3DC}" type="sibTrans" cxnId="{1738A422-C4EB-4A37-AA55-436ABFADABCB}">
      <dgm:prSet/>
      <dgm:spPr/>
      <dgm:t>
        <a:bodyPr/>
        <a:lstStyle/>
        <a:p>
          <a:endParaRPr lang="en-US" sz="1600">
            <a:latin typeface="Arial" panose="020B0604020202020204" pitchFamily="34" charset="0"/>
            <a:cs typeface="Arial" panose="020B0604020202020204" pitchFamily="34" charset="0"/>
          </a:endParaRPr>
        </a:p>
      </dgm:t>
    </dgm:pt>
    <dgm:pt modelId="{F74C4A48-D80E-49E0-855A-87B91FADC952}">
      <dgm:prSet custT="1"/>
      <dgm:spPr/>
      <dgm:t>
        <a:bodyPr/>
        <a:lstStyle/>
        <a:p>
          <a:r>
            <a:rPr lang="en-US" sz="1200">
              <a:latin typeface="Arial" panose="020B0604020202020204" pitchFamily="34" charset="0"/>
              <a:cs typeface="Arial" panose="020B0604020202020204" pitchFamily="34" charset="0"/>
            </a:rPr>
            <a:t>Election 2020 and Potential Impacts</a:t>
          </a:r>
        </a:p>
      </dgm:t>
    </dgm:pt>
    <dgm:pt modelId="{DD9DE0B8-FEAD-4D93-A031-9BFD07F4E4BB}" type="parTrans" cxnId="{C5024392-54BD-4230-ACA7-C7CCAAAA8AF4}">
      <dgm:prSet/>
      <dgm:spPr/>
      <dgm:t>
        <a:bodyPr/>
        <a:lstStyle/>
        <a:p>
          <a:endParaRPr lang="en-US" sz="1600">
            <a:latin typeface="Arial" panose="020B0604020202020204" pitchFamily="34" charset="0"/>
            <a:cs typeface="Arial" panose="020B0604020202020204" pitchFamily="34" charset="0"/>
          </a:endParaRPr>
        </a:p>
      </dgm:t>
    </dgm:pt>
    <dgm:pt modelId="{4B302185-275A-41F6-B988-BDED26D27947}" type="sibTrans" cxnId="{C5024392-54BD-4230-ACA7-C7CCAAAA8AF4}">
      <dgm:prSet/>
      <dgm:spPr/>
      <dgm:t>
        <a:bodyPr/>
        <a:lstStyle/>
        <a:p>
          <a:endParaRPr lang="en-US" sz="1600">
            <a:latin typeface="Arial" panose="020B0604020202020204" pitchFamily="34" charset="0"/>
            <a:cs typeface="Arial" panose="020B0604020202020204" pitchFamily="34" charset="0"/>
          </a:endParaRPr>
        </a:p>
      </dgm:t>
    </dgm:pt>
    <dgm:pt modelId="{0DD70C5F-6AAC-43AC-B2B5-AB65E5D03F61}">
      <dgm:prSet custT="1"/>
      <dgm:spPr/>
      <dgm:t>
        <a:bodyPr/>
        <a:lstStyle/>
        <a:p>
          <a:r>
            <a:rPr lang="en-US" sz="1200">
              <a:latin typeface="Arial" panose="020B0604020202020204" pitchFamily="34" charset="0"/>
              <a:cs typeface="Arial" panose="020B0604020202020204" pitchFamily="34" charset="0"/>
            </a:rPr>
            <a:t>12:15</a:t>
          </a:r>
        </a:p>
      </dgm:t>
    </dgm:pt>
    <dgm:pt modelId="{4EA5978E-4B3C-490B-802C-5604B508BE23}" type="parTrans" cxnId="{B2CBD763-0CEB-4D91-B66B-E178B13A1917}">
      <dgm:prSet/>
      <dgm:spPr/>
      <dgm:t>
        <a:bodyPr/>
        <a:lstStyle/>
        <a:p>
          <a:endParaRPr lang="en-US" sz="1600">
            <a:latin typeface="Arial" panose="020B0604020202020204" pitchFamily="34" charset="0"/>
            <a:cs typeface="Arial" panose="020B0604020202020204" pitchFamily="34" charset="0"/>
          </a:endParaRPr>
        </a:p>
      </dgm:t>
    </dgm:pt>
    <dgm:pt modelId="{E5E049C3-33E4-4BFA-8A0E-D260A7359F72}" type="sibTrans" cxnId="{B2CBD763-0CEB-4D91-B66B-E178B13A1917}">
      <dgm:prSet/>
      <dgm:spPr/>
      <dgm:t>
        <a:bodyPr/>
        <a:lstStyle/>
        <a:p>
          <a:endParaRPr lang="en-US" sz="1600">
            <a:latin typeface="Arial" panose="020B0604020202020204" pitchFamily="34" charset="0"/>
            <a:cs typeface="Arial" panose="020B0604020202020204" pitchFamily="34" charset="0"/>
          </a:endParaRPr>
        </a:p>
      </dgm:t>
    </dgm:pt>
    <dgm:pt modelId="{F4146716-E502-465D-A036-36751A0A847B}">
      <dgm:prSet custT="1"/>
      <dgm:spPr/>
      <dgm:t>
        <a:bodyPr/>
        <a:lstStyle/>
        <a:p>
          <a:r>
            <a:rPr lang="en-US" sz="1200">
              <a:latin typeface="Arial" panose="020B0604020202020204" pitchFamily="34" charset="0"/>
              <a:cs typeface="Arial" panose="020B0604020202020204" pitchFamily="34" charset="0"/>
            </a:rPr>
            <a:t>Break</a:t>
          </a:r>
        </a:p>
      </dgm:t>
    </dgm:pt>
    <dgm:pt modelId="{F6125E1B-DC34-4564-95E5-587743A34101}" type="parTrans" cxnId="{913100B5-3642-4D9E-9C83-206908F2DD0D}">
      <dgm:prSet/>
      <dgm:spPr/>
      <dgm:t>
        <a:bodyPr/>
        <a:lstStyle/>
        <a:p>
          <a:endParaRPr lang="en-US" sz="1600">
            <a:latin typeface="Arial" panose="020B0604020202020204" pitchFamily="34" charset="0"/>
            <a:cs typeface="Arial" panose="020B0604020202020204" pitchFamily="34" charset="0"/>
          </a:endParaRPr>
        </a:p>
      </dgm:t>
    </dgm:pt>
    <dgm:pt modelId="{7C9B2E17-C733-4BE5-AE25-FB2BB85C2293}" type="sibTrans" cxnId="{913100B5-3642-4D9E-9C83-206908F2DD0D}">
      <dgm:prSet/>
      <dgm:spPr/>
      <dgm:t>
        <a:bodyPr/>
        <a:lstStyle/>
        <a:p>
          <a:endParaRPr lang="en-US" sz="1600">
            <a:latin typeface="Arial" panose="020B0604020202020204" pitchFamily="34" charset="0"/>
            <a:cs typeface="Arial" panose="020B0604020202020204" pitchFamily="34" charset="0"/>
          </a:endParaRPr>
        </a:p>
      </dgm:t>
    </dgm:pt>
    <dgm:pt modelId="{F60EAE56-3014-4946-9EEE-7911B8FE8660}">
      <dgm:prSet custT="1"/>
      <dgm:spPr/>
      <dgm:t>
        <a:bodyPr/>
        <a:lstStyle/>
        <a:p>
          <a:r>
            <a:rPr lang="en-US" sz="1200">
              <a:latin typeface="Arial" panose="020B0604020202020204" pitchFamily="34" charset="0"/>
              <a:cs typeface="Arial" panose="020B0604020202020204" pitchFamily="34" charset="0"/>
            </a:rPr>
            <a:t>12:30</a:t>
          </a:r>
        </a:p>
      </dgm:t>
    </dgm:pt>
    <dgm:pt modelId="{54338DB9-F6A3-42AF-8785-37404EF83268}" type="parTrans" cxnId="{F3C1A9FD-658D-485F-88BE-891D5F30C753}">
      <dgm:prSet/>
      <dgm:spPr/>
      <dgm:t>
        <a:bodyPr/>
        <a:lstStyle/>
        <a:p>
          <a:endParaRPr lang="en-US" sz="1600">
            <a:latin typeface="Arial" panose="020B0604020202020204" pitchFamily="34" charset="0"/>
            <a:cs typeface="Arial" panose="020B0604020202020204" pitchFamily="34" charset="0"/>
          </a:endParaRPr>
        </a:p>
      </dgm:t>
    </dgm:pt>
    <dgm:pt modelId="{C2C3BF09-8F23-4C36-8A76-201DABAD1C89}" type="sibTrans" cxnId="{F3C1A9FD-658D-485F-88BE-891D5F30C753}">
      <dgm:prSet/>
      <dgm:spPr/>
      <dgm:t>
        <a:bodyPr/>
        <a:lstStyle/>
        <a:p>
          <a:endParaRPr lang="en-US" sz="1600">
            <a:latin typeface="Arial" panose="020B0604020202020204" pitchFamily="34" charset="0"/>
            <a:cs typeface="Arial" panose="020B0604020202020204" pitchFamily="34" charset="0"/>
          </a:endParaRPr>
        </a:p>
      </dgm:t>
    </dgm:pt>
    <dgm:pt modelId="{4D00BAA5-8E72-43D5-9129-E842F61D9941}">
      <dgm:prSet custT="1"/>
      <dgm:spPr/>
      <dgm:t>
        <a:bodyPr/>
        <a:lstStyle/>
        <a:p>
          <a:r>
            <a:rPr lang="en-US" sz="1200">
              <a:latin typeface="Arial" panose="020B0604020202020204" pitchFamily="34" charset="0"/>
              <a:cs typeface="Arial" panose="020B0604020202020204" pitchFamily="34" charset="0"/>
            </a:rPr>
            <a:t>Congressman Peter Welch</a:t>
          </a:r>
        </a:p>
      </dgm:t>
    </dgm:pt>
    <dgm:pt modelId="{813641E7-82E7-4E51-93CC-B4CA9DDE790D}" type="parTrans" cxnId="{973A1853-B2F8-4B71-A572-97A1DF7F69DB}">
      <dgm:prSet/>
      <dgm:spPr/>
      <dgm:t>
        <a:bodyPr/>
        <a:lstStyle/>
        <a:p>
          <a:endParaRPr lang="en-US" sz="1600">
            <a:latin typeface="Arial" panose="020B0604020202020204" pitchFamily="34" charset="0"/>
            <a:cs typeface="Arial" panose="020B0604020202020204" pitchFamily="34" charset="0"/>
          </a:endParaRPr>
        </a:p>
      </dgm:t>
    </dgm:pt>
    <dgm:pt modelId="{22ECFE7E-CC31-4E1A-82F6-A4B8FA5589DF}" type="sibTrans" cxnId="{973A1853-B2F8-4B71-A572-97A1DF7F69DB}">
      <dgm:prSet/>
      <dgm:spPr/>
      <dgm:t>
        <a:bodyPr/>
        <a:lstStyle/>
        <a:p>
          <a:endParaRPr lang="en-US" sz="1600">
            <a:latin typeface="Arial" panose="020B0604020202020204" pitchFamily="34" charset="0"/>
            <a:cs typeface="Arial" panose="020B0604020202020204" pitchFamily="34" charset="0"/>
          </a:endParaRPr>
        </a:p>
      </dgm:t>
    </dgm:pt>
    <dgm:pt modelId="{14E035F6-26E5-418C-90A8-C12A7FD03816}" type="pres">
      <dgm:prSet presAssocID="{07F1B08C-C244-413D-8B74-BC1C3B1755B3}" presName="Name0" presStyleCnt="0">
        <dgm:presLayoutVars>
          <dgm:chMax/>
          <dgm:chPref/>
          <dgm:animLvl val="lvl"/>
        </dgm:presLayoutVars>
      </dgm:prSet>
      <dgm:spPr/>
    </dgm:pt>
    <dgm:pt modelId="{3A1D8061-8130-4CEF-A31C-29156D13B306}" type="pres">
      <dgm:prSet presAssocID="{5C691ACA-F7E7-4ED9-8547-97F256C7DAF7}" presName="composite1" presStyleCnt="0"/>
      <dgm:spPr/>
    </dgm:pt>
    <dgm:pt modelId="{386164C5-A952-42EA-AEEA-AD8A51AAA24A}" type="pres">
      <dgm:prSet presAssocID="{5C691ACA-F7E7-4ED9-8547-97F256C7DAF7}" presName="parent1" presStyleLbl="alignNode1" presStyleIdx="0" presStyleCnt="7">
        <dgm:presLayoutVars>
          <dgm:chMax val="1"/>
          <dgm:chPref val="1"/>
          <dgm:bulletEnabled val="1"/>
        </dgm:presLayoutVars>
      </dgm:prSet>
      <dgm:spPr/>
    </dgm:pt>
    <dgm:pt modelId="{CA8C84B7-09AE-4E20-9528-C66CB879E8CB}" type="pres">
      <dgm:prSet presAssocID="{5C691ACA-F7E7-4ED9-8547-97F256C7DAF7}" presName="Childtext1" presStyleLbl="revTx" presStyleIdx="0" presStyleCnt="7">
        <dgm:presLayoutVars>
          <dgm:bulletEnabled val="1"/>
        </dgm:presLayoutVars>
      </dgm:prSet>
      <dgm:spPr/>
    </dgm:pt>
    <dgm:pt modelId="{D6ED2626-946F-4483-9201-BEDA8E78CD9F}" type="pres">
      <dgm:prSet presAssocID="{5C691ACA-F7E7-4ED9-8547-97F256C7DAF7}" presName="ConnectLine1" presStyleLbl="sibTrans1D1" presStyleIdx="0" presStyleCnt="7"/>
      <dgm:spPr>
        <a:noFill/>
        <a:ln w="6350" cap="flat" cmpd="sng" algn="ctr">
          <a:solidFill>
            <a:schemeClr val="accent1">
              <a:hueOff val="0"/>
              <a:satOff val="0"/>
              <a:lumOff val="0"/>
              <a:alphaOff val="0"/>
            </a:schemeClr>
          </a:solidFill>
          <a:prstDash val="dash"/>
          <a:miter lim="800000"/>
        </a:ln>
        <a:effectLst/>
      </dgm:spPr>
    </dgm:pt>
    <dgm:pt modelId="{2516972E-CF4D-4C91-8C1D-EA79B8ACDCF3}" type="pres">
      <dgm:prSet presAssocID="{5C691ACA-F7E7-4ED9-8547-97F256C7DAF7}" presName="ConnectLineEnd1" presStyleLbl="lnNode1" presStyleIdx="0" presStyleCnt="7"/>
      <dgm:spPr/>
    </dgm:pt>
    <dgm:pt modelId="{275C77B7-0760-4EF0-9738-F95142896EC4}" type="pres">
      <dgm:prSet presAssocID="{5C691ACA-F7E7-4ED9-8547-97F256C7DAF7}" presName="EmptyPane1" presStyleCnt="0"/>
      <dgm:spPr/>
    </dgm:pt>
    <dgm:pt modelId="{583324C4-A2E9-4459-82C5-7EC27CC14014}" type="pres">
      <dgm:prSet presAssocID="{22BE5147-3E78-4BC1-8D35-5A3A71ADF32F}" presName="spaceBetweenRectangles1" presStyleCnt="0"/>
      <dgm:spPr/>
    </dgm:pt>
    <dgm:pt modelId="{8E0DA21C-CDE8-4A87-B6C1-96562E724B04}" type="pres">
      <dgm:prSet presAssocID="{7EE4FE79-1E3D-4B88-9FAA-B28D54151E90}" presName="composite1" presStyleCnt="0"/>
      <dgm:spPr/>
    </dgm:pt>
    <dgm:pt modelId="{2AD206E6-24DC-4080-82B4-BB49B140AFA6}" type="pres">
      <dgm:prSet presAssocID="{7EE4FE79-1E3D-4B88-9FAA-B28D54151E90}" presName="parent1" presStyleLbl="alignNode1" presStyleIdx="1" presStyleCnt="7">
        <dgm:presLayoutVars>
          <dgm:chMax val="1"/>
          <dgm:chPref val="1"/>
          <dgm:bulletEnabled val="1"/>
        </dgm:presLayoutVars>
      </dgm:prSet>
      <dgm:spPr/>
    </dgm:pt>
    <dgm:pt modelId="{9BB032AA-34AE-4CB6-8296-11163CFC166C}" type="pres">
      <dgm:prSet presAssocID="{7EE4FE79-1E3D-4B88-9FAA-B28D54151E90}" presName="Childtext1" presStyleLbl="revTx" presStyleIdx="1" presStyleCnt="7">
        <dgm:presLayoutVars>
          <dgm:bulletEnabled val="1"/>
        </dgm:presLayoutVars>
      </dgm:prSet>
      <dgm:spPr/>
    </dgm:pt>
    <dgm:pt modelId="{894E45D9-65EF-4878-8AC5-0BD98559B5AF}" type="pres">
      <dgm:prSet presAssocID="{7EE4FE79-1E3D-4B88-9FAA-B28D54151E90}" presName="ConnectLine1" presStyleLbl="sibTrans1D1" presStyleIdx="1" presStyleCnt="7"/>
      <dgm:spPr>
        <a:noFill/>
        <a:ln w="6350" cap="flat" cmpd="sng" algn="ctr">
          <a:solidFill>
            <a:schemeClr val="accent1">
              <a:hueOff val="0"/>
              <a:satOff val="0"/>
              <a:lumOff val="0"/>
              <a:alphaOff val="0"/>
            </a:schemeClr>
          </a:solidFill>
          <a:prstDash val="dash"/>
          <a:miter lim="800000"/>
        </a:ln>
        <a:effectLst/>
      </dgm:spPr>
    </dgm:pt>
    <dgm:pt modelId="{6588F89B-2CEE-4263-AC4E-E2076A53B5AE}" type="pres">
      <dgm:prSet presAssocID="{7EE4FE79-1E3D-4B88-9FAA-B28D54151E90}" presName="ConnectLineEnd1" presStyleLbl="lnNode1" presStyleIdx="1" presStyleCnt="7"/>
      <dgm:spPr/>
    </dgm:pt>
    <dgm:pt modelId="{A49F443D-E0CD-47A5-B887-66066E122D0F}" type="pres">
      <dgm:prSet presAssocID="{7EE4FE79-1E3D-4B88-9FAA-B28D54151E90}" presName="EmptyPane1" presStyleCnt="0"/>
      <dgm:spPr/>
    </dgm:pt>
    <dgm:pt modelId="{BE74B3BD-A3A3-4A9E-893F-68B7D0130B49}" type="pres">
      <dgm:prSet presAssocID="{B224145D-F114-4070-9D21-36424887AD41}" presName="spaceBetweenRectangles1" presStyleCnt="0"/>
      <dgm:spPr/>
    </dgm:pt>
    <dgm:pt modelId="{FE41D842-7283-41F3-9A23-B6B38165FEF5}" type="pres">
      <dgm:prSet presAssocID="{3FB72760-9054-41C1-9002-32D8573FA3D4}" presName="composite1" presStyleCnt="0"/>
      <dgm:spPr/>
    </dgm:pt>
    <dgm:pt modelId="{62943ABC-0100-430D-AD18-D8E3A91F31B6}" type="pres">
      <dgm:prSet presAssocID="{3FB72760-9054-41C1-9002-32D8573FA3D4}" presName="parent1" presStyleLbl="alignNode1" presStyleIdx="2" presStyleCnt="7">
        <dgm:presLayoutVars>
          <dgm:chMax val="1"/>
          <dgm:chPref val="1"/>
          <dgm:bulletEnabled val="1"/>
        </dgm:presLayoutVars>
      </dgm:prSet>
      <dgm:spPr/>
    </dgm:pt>
    <dgm:pt modelId="{AC1C0FFE-034B-4957-BC29-A78F3C96ECDE}" type="pres">
      <dgm:prSet presAssocID="{3FB72760-9054-41C1-9002-32D8573FA3D4}" presName="Childtext1" presStyleLbl="revTx" presStyleIdx="2" presStyleCnt="7">
        <dgm:presLayoutVars>
          <dgm:bulletEnabled val="1"/>
        </dgm:presLayoutVars>
      </dgm:prSet>
      <dgm:spPr/>
    </dgm:pt>
    <dgm:pt modelId="{061A0ADF-7675-44C5-8F19-F644ECF015CB}" type="pres">
      <dgm:prSet presAssocID="{3FB72760-9054-41C1-9002-32D8573FA3D4}" presName="ConnectLine1" presStyleLbl="sibTrans1D1" presStyleIdx="2" presStyleCnt="7"/>
      <dgm:spPr>
        <a:noFill/>
        <a:ln w="6350" cap="flat" cmpd="sng" algn="ctr">
          <a:solidFill>
            <a:schemeClr val="accent1">
              <a:hueOff val="0"/>
              <a:satOff val="0"/>
              <a:lumOff val="0"/>
              <a:alphaOff val="0"/>
            </a:schemeClr>
          </a:solidFill>
          <a:prstDash val="dash"/>
          <a:miter lim="800000"/>
        </a:ln>
        <a:effectLst/>
      </dgm:spPr>
    </dgm:pt>
    <dgm:pt modelId="{2BEACAD6-F857-4C0C-9B41-8AAE24B50AA2}" type="pres">
      <dgm:prSet presAssocID="{3FB72760-9054-41C1-9002-32D8573FA3D4}" presName="ConnectLineEnd1" presStyleLbl="lnNode1" presStyleIdx="2" presStyleCnt="7"/>
      <dgm:spPr/>
    </dgm:pt>
    <dgm:pt modelId="{4E5DC906-B29D-4DAC-A392-A505EE066996}" type="pres">
      <dgm:prSet presAssocID="{3FB72760-9054-41C1-9002-32D8573FA3D4}" presName="EmptyPane1" presStyleCnt="0"/>
      <dgm:spPr/>
    </dgm:pt>
    <dgm:pt modelId="{3F7ADD1B-9653-4B75-94FF-196F868283CC}" type="pres">
      <dgm:prSet presAssocID="{820EADD8-217B-4705-B46C-D48FF3BAB7BE}" presName="spaceBetweenRectangles1" presStyleCnt="0"/>
      <dgm:spPr/>
    </dgm:pt>
    <dgm:pt modelId="{EB272ADF-28BF-4BB8-A485-5F0EFBF5B1F2}" type="pres">
      <dgm:prSet presAssocID="{115AC006-2937-4F63-BCA5-9D5284D63B14}" presName="composite1" presStyleCnt="0"/>
      <dgm:spPr/>
    </dgm:pt>
    <dgm:pt modelId="{804DBB58-177C-4B86-BECF-EE6AC8A3E0DE}" type="pres">
      <dgm:prSet presAssocID="{115AC006-2937-4F63-BCA5-9D5284D63B14}" presName="parent1" presStyleLbl="alignNode1" presStyleIdx="3" presStyleCnt="7">
        <dgm:presLayoutVars>
          <dgm:chMax val="1"/>
          <dgm:chPref val="1"/>
          <dgm:bulletEnabled val="1"/>
        </dgm:presLayoutVars>
      </dgm:prSet>
      <dgm:spPr/>
    </dgm:pt>
    <dgm:pt modelId="{FF90F2D0-37EA-4C3A-A85C-D515BC5FF752}" type="pres">
      <dgm:prSet presAssocID="{115AC006-2937-4F63-BCA5-9D5284D63B14}" presName="Childtext1" presStyleLbl="revTx" presStyleIdx="3" presStyleCnt="7">
        <dgm:presLayoutVars>
          <dgm:bulletEnabled val="1"/>
        </dgm:presLayoutVars>
      </dgm:prSet>
      <dgm:spPr/>
    </dgm:pt>
    <dgm:pt modelId="{2E542930-3172-4B40-B318-36AC0C40FC8C}" type="pres">
      <dgm:prSet presAssocID="{115AC006-2937-4F63-BCA5-9D5284D63B14}" presName="ConnectLine1" presStyleLbl="sibTrans1D1" presStyleIdx="3" presStyleCnt="7"/>
      <dgm:spPr>
        <a:noFill/>
        <a:ln w="6350" cap="flat" cmpd="sng" algn="ctr">
          <a:solidFill>
            <a:schemeClr val="accent1">
              <a:hueOff val="0"/>
              <a:satOff val="0"/>
              <a:lumOff val="0"/>
              <a:alphaOff val="0"/>
            </a:schemeClr>
          </a:solidFill>
          <a:prstDash val="dash"/>
          <a:miter lim="800000"/>
        </a:ln>
        <a:effectLst/>
      </dgm:spPr>
    </dgm:pt>
    <dgm:pt modelId="{D1782981-2714-401A-AAE4-75A3AFF8C93F}" type="pres">
      <dgm:prSet presAssocID="{115AC006-2937-4F63-BCA5-9D5284D63B14}" presName="ConnectLineEnd1" presStyleLbl="lnNode1" presStyleIdx="3" presStyleCnt="7"/>
      <dgm:spPr/>
    </dgm:pt>
    <dgm:pt modelId="{9BDEE9FD-4548-4A7A-8246-71632FB67EB2}" type="pres">
      <dgm:prSet presAssocID="{115AC006-2937-4F63-BCA5-9D5284D63B14}" presName="EmptyPane1" presStyleCnt="0"/>
      <dgm:spPr/>
    </dgm:pt>
    <dgm:pt modelId="{17CA26AD-63E0-4A21-9BD5-4A53970EBCFF}" type="pres">
      <dgm:prSet presAssocID="{C967A028-1087-43DB-BE6B-363152BA8790}" presName="spaceBetweenRectangles1" presStyleCnt="0"/>
      <dgm:spPr/>
    </dgm:pt>
    <dgm:pt modelId="{08DBC6A4-999A-4DC2-B725-BDC3EDB81539}" type="pres">
      <dgm:prSet presAssocID="{CF256615-1230-4045-A200-A7352280C60B}" presName="composite1" presStyleCnt="0"/>
      <dgm:spPr/>
    </dgm:pt>
    <dgm:pt modelId="{DA58BCA6-9E10-49D6-A263-6A21D169DB1E}" type="pres">
      <dgm:prSet presAssocID="{CF256615-1230-4045-A200-A7352280C60B}" presName="parent1" presStyleLbl="alignNode1" presStyleIdx="4" presStyleCnt="7">
        <dgm:presLayoutVars>
          <dgm:chMax val="1"/>
          <dgm:chPref val="1"/>
          <dgm:bulletEnabled val="1"/>
        </dgm:presLayoutVars>
      </dgm:prSet>
      <dgm:spPr/>
    </dgm:pt>
    <dgm:pt modelId="{A74E54DD-7EF6-4F3D-8DB6-68518DD6056D}" type="pres">
      <dgm:prSet presAssocID="{CF256615-1230-4045-A200-A7352280C60B}" presName="Childtext1" presStyleLbl="revTx" presStyleIdx="4" presStyleCnt="7">
        <dgm:presLayoutVars>
          <dgm:bulletEnabled val="1"/>
        </dgm:presLayoutVars>
      </dgm:prSet>
      <dgm:spPr/>
    </dgm:pt>
    <dgm:pt modelId="{325245EC-03A7-47E0-BA3B-72F7D78A661B}" type="pres">
      <dgm:prSet presAssocID="{CF256615-1230-4045-A200-A7352280C60B}" presName="ConnectLine1" presStyleLbl="sibTrans1D1" presStyleIdx="4" presStyleCnt="7"/>
      <dgm:spPr>
        <a:noFill/>
        <a:ln w="6350" cap="flat" cmpd="sng" algn="ctr">
          <a:solidFill>
            <a:schemeClr val="accent1">
              <a:hueOff val="0"/>
              <a:satOff val="0"/>
              <a:lumOff val="0"/>
              <a:alphaOff val="0"/>
            </a:schemeClr>
          </a:solidFill>
          <a:prstDash val="dash"/>
          <a:miter lim="800000"/>
        </a:ln>
        <a:effectLst/>
      </dgm:spPr>
    </dgm:pt>
    <dgm:pt modelId="{2B6AC773-1870-4443-8B75-CEB106D31FBD}" type="pres">
      <dgm:prSet presAssocID="{CF256615-1230-4045-A200-A7352280C60B}" presName="ConnectLineEnd1" presStyleLbl="lnNode1" presStyleIdx="4" presStyleCnt="7"/>
      <dgm:spPr/>
    </dgm:pt>
    <dgm:pt modelId="{B17EDB73-46CB-4EFC-8493-B0B4DDA52BD7}" type="pres">
      <dgm:prSet presAssocID="{CF256615-1230-4045-A200-A7352280C60B}" presName="EmptyPane1" presStyleCnt="0"/>
      <dgm:spPr/>
    </dgm:pt>
    <dgm:pt modelId="{8B505654-D2E0-4133-B840-2C5630DE95AF}" type="pres">
      <dgm:prSet presAssocID="{A4A4A190-8AE7-4BAB-A965-E3DDEA35A3DC}" presName="spaceBetweenRectangles1" presStyleCnt="0"/>
      <dgm:spPr/>
    </dgm:pt>
    <dgm:pt modelId="{C6FBE456-E5A6-42C0-B85E-D19727597CAB}" type="pres">
      <dgm:prSet presAssocID="{0DD70C5F-6AAC-43AC-B2B5-AB65E5D03F61}" presName="composite1" presStyleCnt="0"/>
      <dgm:spPr/>
    </dgm:pt>
    <dgm:pt modelId="{7FD0E845-5755-4F59-978A-4446F21B8859}" type="pres">
      <dgm:prSet presAssocID="{0DD70C5F-6AAC-43AC-B2B5-AB65E5D03F61}" presName="parent1" presStyleLbl="alignNode1" presStyleIdx="5" presStyleCnt="7">
        <dgm:presLayoutVars>
          <dgm:chMax val="1"/>
          <dgm:chPref val="1"/>
          <dgm:bulletEnabled val="1"/>
        </dgm:presLayoutVars>
      </dgm:prSet>
      <dgm:spPr/>
    </dgm:pt>
    <dgm:pt modelId="{1442D514-3E11-492E-8F6E-C6CCB3D5D46A}" type="pres">
      <dgm:prSet presAssocID="{0DD70C5F-6AAC-43AC-B2B5-AB65E5D03F61}" presName="Childtext1" presStyleLbl="revTx" presStyleIdx="5" presStyleCnt="7">
        <dgm:presLayoutVars>
          <dgm:bulletEnabled val="1"/>
        </dgm:presLayoutVars>
      </dgm:prSet>
      <dgm:spPr/>
    </dgm:pt>
    <dgm:pt modelId="{96C25F2B-02CC-4C5A-8BCB-EB059436D34E}" type="pres">
      <dgm:prSet presAssocID="{0DD70C5F-6AAC-43AC-B2B5-AB65E5D03F61}" presName="ConnectLine1" presStyleLbl="sibTrans1D1" presStyleIdx="5" presStyleCnt="7"/>
      <dgm:spPr>
        <a:noFill/>
        <a:ln w="6350" cap="flat" cmpd="sng" algn="ctr">
          <a:solidFill>
            <a:schemeClr val="accent1">
              <a:hueOff val="0"/>
              <a:satOff val="0"/>
              <a:lumOff val="0"/>
              <a:alphaOff val="0"/>
            </a:schemeClr>
          </a:solidFill>
          <a:prstDash val="dash"/>
          <a:miter lim="800000"/>
        </a:ln>
        <a:effectLst/>
      </dgm:spPr>
    </dgm:pt>
    <dgm:pt modelId="{6E5CE6DA-9D39-4DE9-88F0-3F75C6A80551}" type="pres">
      <dgm:prSet presAssocID="{0DD70C5F-6AAC-43AC-B2B5-AB65E5D03F61}" presName="ConnectLineEnd1" presStyleLbl="lnNode1" presStyleIdx="5" presStyleCnt="7"/>
      <dgm:spPr/>
    </dgm:pt>
    <dgm:pt modelId="{0C867FAC-7601-4A8F-8B59-449C78348F75}" type="pres">
      <dgm:prSet presAssocID="{0DD70C5F-6AAC-43AC-B2B5-AB65E5D03F61}" presName="EmptyPane1" presStyleCnt="0"/>
      <dgm:spPr/>
    </dgm:pt>
    <dgm:pt modelId="{427B8024-968D-42AE-A673-2FE2C2324E90}" type="pres">
      <dgm:prSet presAssocID="{E5E049C3-33E4-4BFA-8A0E-D260A7359F72}" presName="spaceBetweenRectangles1" presStyleCnt="0"/>
      <dgm:spPr/>
    </dgm:pt>
    <dgm:pt modelId="{6A706EA8-7C27-4077-A145-6C41D16EDC7E}" type="pres">
      <dgm:prSet presAssocID="{F60EAE56-3014-4946-9EEE-7911B8FE8660}" presName="composite1" presStyleCnt="0"/>
      <dgm:spPr/>
    </dgm:pt>
    <dgm:pt modelId="{811BD074-0CAB-4E64-B86C-7EC30627C0C8}" type="pres">
      <dgm:prSet presAssocID="{F60EAE56-3014-4946-9EEE-7911B8FE8660}" presName="parent1" presStyleLbl="alignNode1" presStyleIdx="6" presStyleCnt="7">
        <dgm:presLayoutVars>
          <dgm:chMax val="1"/>
          <dgm:chPref val="1"/>
          <dgm:bulletEnabled val="1"/>
        </dgm:presLayoutVars>
      </dgm:prSet>
      <dgm:spPr/>
    </dgm:pt>
    <dgm:pt modelId="{725777D5-09D8-4F01-96DB-D8C52F8E3CF2}" type="pres">
      <dgm:prSet presAssocID="{F60EAE56-3014-4946-9EEE-7911B8FE8660}" presName="Childtext1" presStyleLbl="revTx" presStyleIdx="6" presStyleCnt="7">
        <dgm:presLayoutVars>
          <dgm:bulletEnabled val="1"/>
        </dgm:presLayoutVars>
      </dgm:prSet>
      <dgm:spPr/>
    </dgm:pt>
    <dgm:pt modelId="{CAADDBF0-840A-48A2-ACF0-C9B4BA3DDB53}" type="pres">
      <dgm:prSet presAssocID="{F60EAE56-3014-4946-9EEE-7911B8FE8660}" presName="ConnectLine1" presStyleLbl="sibTrans1D1" presStyleIdx="6" presStyleCnt="7"/>
      <dgm:spPr>
        <a:noFill/>
        <a:ln w="6350" cap="flat" cmpd="sng" algn="ctr">
          <a:solidFill>
            <a:schemeClr val="accent1">
              <a:hueOff val="0"/>
              <a:satOff val="0"/>
              <a:lumOff val="0"/>
              <a:alphaOff val="0"/>
            </a:schemeClr>
          </a:solidFill>
          <a:prstDash val="dash"/>
          <a:miter lim="800000"/>
        </a:ln>
        <a:effectLst/>
      </dgm:spPr>
    </dgm:pt>
    <dgm:pt modelId="{B2F652E7-94B7-46C2-9929-8739A203955B}" type="pres">
      <dgm:prSet presAssocID="{F60EAE56-3014-4946-9EEE-7911B8FE8660}" presName="ConnectLineEnd1" presStyleLbl="lnNode1" presStyleIdx="6" presStyleCnt="7"/>
      <dgm:spPr/>
    </dgm:pt>
    <dgm:pt modelId="{5778141D-D2A7-4F90-9B2B-B39B68460617}" type="pres">
      <dgm:prSet presAssocID="{F60EAE56-3014-4946-9EEE-7911B8FE8660}" presName="EmptyPane1" presStyleCnt="0"/>
      <dgm:spPr/>
    </dgm:pt>
  </dgm:ptLst>
  <dgm:cxnLst>
    <dgm:cxn modelId="{2677F714-5DFF-47A6-972C-DAB1DA399C39}" type="presOf" srcId="{3FB72760-9054-41C1-9002-32D8573FA3D4}" destId="{62943ABC-0100-430D-AD18-D8E3A91F31B6}" srcOrd="0" destOrd="0" presId="urn:microsoft.com/office/officeart/2016/7/layout/RoundedRectangleTimeline"/>
    <dgm:cxn modelId="{F084A715-E125-4A0E-8E19-6BE1402C81AC}" srcId="{07F1B08C-C244-413D-8B74-BC1C3B1755B3}" destId="{3FB72760-9054-41C1-9002-32D8573FA3D4}" srcOrd="2" destOrd="0" parTransId="{AE5A0A57-3D6F-4A1A-8DC3-D7847E8132B4}" sibTransId="{820EADD8-217B-4705-B46C-D48FF3BAB7BE}"/>
    <dgm:cxn modelId="{1738A422-C4EB-4A37-AA55-436ABFADABCB}" srcId="{07F1B08C-C244-413D-8B74-BC1C3B1755B3}" destId="{CF256615-1230-4045-A200-A7352280C60B}" srcOrd="4" destOrd="0" parTransId="{13FF9292-7CFB-4DC4-805E-188BC7BBDC46}" sibTransId="{A4A4A190-8AE7-4BAB-A965-E3DDEA35A3DC}"/>
    <dgm:cxn modelId="{AB162023-66DE-495E-85D0-B06D750FFC84}" type="presOf" srcId="{F4146716-E502-465D-A036-36751A0A847B}" destId="{1442D514-3E11-492E-8F6E-C6CCB3D5D46A}" srcOrd="0" destOrd="0" presId="urn:microsoft.com/office/officeart/2016/7/layout/RoundedRectangleTimeline"/>
    <dgm:cxn modelId="{E996283A-7F8B-46DE-B357-6AED2634DA3F}" type="presOf" srcId="{07F1B08C-C244-413D-8B74-BC1C3B1755B3}" destId="{14E035F6-26E5-418C-90A8-C12A7FD03816}" srcOrd="0" destOrd="0" presId="urn:microsoft.com/office/officeart/2016/7/layout/RoundedRectangleTimeline"/>
    <dgm:cxn modelId="{B2CBD763-0CEB-4D91-B66B-E178B13A1917}" srcId="{07F1B08C-C244-413D-8B74-BC1C3B1755B3}" destId="{0DD70C5F-6AAC-43AC-B2B5-AB65E5D03F61}" srcOrd="5" destOrd="0" parTransId="{4EA5978E-4B3C-490B-802C-5604B508BE23}" sibTransId="{E5E049C3-33E4-4BFA-8A0E-D260A7359F72}"/>
    <dgm:cxn modelId="{76C00744-D966-43B8-9760-78C45C00CCBD}" type="presOf" srcId="{F60EAE56-3014-4946-9EEE-7911B8FE8660}" destId="{811BD074-0CAB-4E64-B86C-7EC30627C0C8}" srcOrd="0" destOrd="0" presId="urn:microsoft.com/office/officeart/2016/7/layout/RoundedRectangleTimeline"/>
    <dgm:cxn modelId="{F471D046-FB8D-4FCD-8DBF-52D81423F68A}" srcId="{3FB72760-9054-41C1-9002-32D8573FA3D4}" destId="{70CCF962-C6CE-4D92-9702-71B492FD40C8}" srcOrd="0" destOrd="0" parTransId="{6F7D0A6B-26A5-429B-B295-F31ECB3AB610}" sibTransId="{F44554C8-F961-46B8-BD9B-A0B11D8A9EC4}"/>
    <dgm:cxn modelId="{79B3E04B-FA07-4AD4-9BDD-C4110621AF77}" srcId="{5C691ACA-F7E7-4ED9-8547-97F256C7DAF7}" destId="{97984982-A4E5-4B91-9BF9-FE199C6D4DAA}" srcOrd="0" destOrd="0" parTransId="{05F24DEC-3AB7-41EF-931E-D1DBF465FF5F}" sibTransId="{71450013-3941-4448-860B-6CC588C44F67}"/>
    <dgm:cxn modelId="{973A1853-B2F8-4B71-A572-97A1DF7F69DB}" srcId="{F60EAE56-3014-4946-9EEE-7911B8FE8660}" destId="{4D00BAA5-8E72-43D5-9129-E842F61D9941}" srcOrd="0" destOrd="0" parTransId="{813641E7-82E7-4E51-93CC-B4CA9DDE790D}" sibTransId="{22ECFE7E-CC31-4E1A-82F6-A4B8FA5589DF}"/>
    <dgm:cxn modelId="{5DAA4A55-4A96-4FF7-9746-259ACDB49EE6}" srcId="{07F1B08C-C244-413D-8B74-BC1C3B1755B3}" destId="{7EE4FE79-1E3D-4B88-9FAA-B28D54151E90}" srcOrd="1" destOrd="0" parTransId="{95AB624D-F1EC-443A-A816-8E295110AF7B}" sibTransId="{B224145D-F114-4070-9D21-36424887AD41}"/>
    <dgm:cxn modelId="{75773757-AEB4-436E-A7D9-CB6944FACE18}" srcId="{7EE4FE79-1E3D-4B88-9FAA-B28D54151E90}" destId="{D282E3FD-AD0F-43C7-BF3B-EFC30C863548}" srcOrd="0" destOrd="0" parTransId="{4FBC7B0B-3DC7-4634-BA09-44E4717C3CCB}" sibTransId="{88816919-B622-4A22-B0BB-58A135DF0413}"/>
    <dgm:cxn modelId="{8B5C017E-C581-4B46-93FE-AB62B528F713}" type="presOf" srcId="{70CCF962-C6CE-4D92-9702-71B492FD40C8}" destId="{AC1C0FFE-034B-4957-BC29-A78F3C96ECDE}" srcOrd="0" destOrd="0" presId="urn:microsoft.com/office/officeart/2016/7/layout/RoundedRectangleTimeline"/>
    <dgm:cxn modelId="{00CD6780-C2FE-4B25-8D71-EB6085BB2D0F}" srcId="{07F1B08C-C244-413D-8B74-BC1C3B1755B3}" destId="{115AC006-2937-4F63-BCA5-9D5284D63B14}" srcOrd="3" destOrd="0" parTransId="{014D0840-D460-4089-928D-FB4C1067F26C}" sibTransId="{C967A028-1087-43DB-BE6B-363152BA8790}"/>
    <dgm:cxn modelId="{7E97E480-685D-4C7A-A200-637A1E4C2191}" srcId="{115AC006-2937-4F63-BCA5-9D5284D63B14}" destId="{F3EF782E-A1C9-48A0-A961-C444F2F0423C}" srcOrd="0" destOrd="0" parTransId="{0A548E14-18ED-40BE-8D6D-AEFC59EE9503}" sibTransId="{0BBBFC79-05AA-45E1-8CDA-A786CE937273}"/>
    <dgm:cxn modelId="{C5024392-54BD-4230-ACA7-C7CCAAAA8AF4}" srcId="{CF256615-1230-4045-A200-A7352280C60B}" destId="{F74C4A48-D80E-49E0-855A-87B91FADC952}" srcOrd="0" destOrd="0" parTransId="{DD9DE0B8-FEAD-4D93-A031-9BFD07F4E4BB}" sibTransId="{4B302185-275A-41F6-B988-BDED26D27947}"/>
    <dgm:cxn modelId="{29F5D0A7-E096-4821-9091-D297DF8E393D}" srcId="{07F1B08C-C244-413D-8B74-BC1C3B1755B3}" destId="{5C691ACA-F7E7-4ED9-8547-97F256C7DAF7}" srcOrd="0" destOrd="0" parTransId="{A80D6D51-1765-46DF-BB92-351B9A959DAF}" sibTransId="{22BE5147-3E78-4BC1-8D35-5A3A71ADF32F}"/>
    <dgm:cxn modelId="{E31703B2-970C-46FD-A7D1-2BE6390C3D48}" type="presOf" srcId="{CF256615-1230-4045-A200-A7352280C60B}" destId="{DA58BCA6-9E10-49D6-A263-6A21D169DB1E}" srcOrd="0" destOrd="0" presId="urn:microsoft.com/office/officeart/2016/7/layout/RoundedRectangleTimeline"/>
    <dgm:cxn modelId="{913100B5-3642-4D9E-9C83-206908F2DD0D}" srcId="{0DD70C5F-6AAC-43AC-B2B5-AB65E5D03F61}" destId="{F4146716-E502-465D-A036-36751A0A847B}" srcOrd="0" destOrd="0" parTransId="{F6125E1B-DC34-4564-95E5-587743A34101}" sibTransId="{7C9B2E17-C733-4BE5-AE25-FB2BB85C2293}"/>
    <dgm:cxn modelId="{1E803AB7-7FCA-4DEF-A7F3-1157AA96BDD3}" type="presOf" srcId="{4D00BAA5-8E72-43D5-9129-E842F61D9941}" destId="{725777D5-09D8-4F01-96DB-D8C52F8E3CF2}" srcOrd="0" destOrd="0" presId="urn:microsoft.com/office/officeart/2016/7/layout/RoundedRectangleTimeline"/>
    <dgm:cxn modelId="{0D068FB7-0289-4C35-90CF-CEB67B90381B}" type="presOf" srcId="{97984982-A4E5-4B91-9BF9-FE199C6D4DAA}" destId="{CA8C84B7-09AE-4E20-9528-C66CB879E8CB}" srcOrd="0" destOrd="0" presId="urn:microsoft.com/office/officeart/2016/7/layout/RoundedRectangleTimeline"/>
    <dgm:cxn modelId="{82E5EEBA-5832-4099-A8F1-43D09EF635E5}" type="presOf" srcId="{115AC006-2937-4F63-BCA5-9D5284D63B14}" destId="{804DBB58-177C-4B86-BECF-EE6AC8A3E0DE}" srcOrd="0" destOrd="0" presId="urn:microsoft.com/office/officeart/2016/7/layout/RoundedRectangleTimeline"/>
    <dgm:cxn modelId="{3065BCBF-8AAD-46E1-915A-A198E0105E08}" type="presOf" srcId="{D282E3FD-AD0F-43C7-BF3B-EFC30C863548}" destId="{9BB032AA-34AE-4CB6-8296-11163CFC166C}" srcOrd="0" destOrd="0" presId="urn:microsoft.com/office/officeart/2016/7/layout/RoundedRectangleTimeline"/>
    <dgm:cxn modelId="{79923BC7-E3A8-4C58-9244-78D9470B090E}" type="presOf" srcId="{F74C4A48-D80E-49E0-855A-87B91FADC952}" destId="{A74E54DD-7EF6-4F3D-8DB6-68518DD6056D}" srcOrd="0" destOrd="0" presId="urn:microsoft.com/office/officeart/2016/7/layout/RoundedRectangleTimeline"/>
    <dgm:cxn modelId="{9FABD5D0-985E-44B9-B4CB-D24FBBC8F4EE}" type="presOf" srcId="{F3EF782E-A1C9-48A0-A961-C444F2F0423C}" destId="{FF90F2D0-37EA-4C3A-A85C-D515BC5FF752}" srcOrd="0" destOrd="0" presId="urn:microsoft.com/office/officeart/2016/7/layout/RoundedRectangleTimeline"/>
    <dgm:cxn modelId="{34F9C8EC-87AD-487D-AAB3-439D8426AB60}" type="presOf" srcId="{0DD70C5F-6AAC-43AC-B2B5-AB65E5D03F61}" destId="{7FD0E845-5755-4F59-978A-4446F21B8859}" srcOrd="0" destOrd="0" presId="urn:microsoft.com/office/officeart/2016/7/layout/RoundedRectangleTimeline"/>
    <dgm:cxn modelId="{1E8E45F8-0A0B-4FCD-AC07-BB246EE93536}" type="presOf" srcId="{5C691ACA-F7E7-4ED9-8547-97F256C7DAF7}" destId="{386164C5-A952-42EA-AEEA-AD8A51AAA24A}" srcOrd="0" destOrd="0" presId="urn:microsoft.com/office/officeart/2016/7/layout/RoundedRectangleTimeline"/>
    <dgm:cxn modelId="{BFBDF6F8-2B12-4175-B886-A25F2B339BE4}" type="presOf" srcId="{7EE4FE79-1E3D-4B88-9FAA-B28D54151E90}" destId="{2AD206E6-24DC-4080-82B4-BB49B140AFA6}" srcOrd="0" destOrd="0" presId="urn:microsoft.com/office/officeart/2016/7/layout/RoundedRectangleTimeline"/>
    <dgm:cxn modelId="{F3C1A9FD-658D-485F-88BE-891D5F30C753}" srcId="{07F1B08C-C244-413D-8B74-BC1C3B1755B3}" destId="{F60EAE56-3014-4946-9EEE-7911B8FE8660}" srcOrd="6" destOrd="0" parTransId="{54338DB9-F6A3-42AF-8785-37404EF83268}" sibTransId="{C2C3BF09-8F23-4C36-8A76-201DABAD1C89}"/>
    <dgm:cxn modelId="{C570AF6C-E7D3-4A77-8844-2A048E9AB5B3}" type="presParOf" srcId="{14E035F6-26E5-418C-90A8-C12A7FD03816}" destId="{3A1D8061-8130-4CEF-A31C-29156D13B306}" srcOrd="0" destOrd="0" presId="urn:microsoft.com/office/officeart/2016/7/layout/RoundedRectangleTimeline"/>
    <dgm:cxn modelId="{91D6B451-D9AD-499E-8080-2D42A43198E8}" type="presParOf" srcId="{3A1D8061-8130-4CEF-A31C-29156D13B306}" destId="{386164C5-A952-42EA-AEEA-AD8A51AAA24A}" srcOrd="0" destOrd="0" presId="urn:microsoft.com/office/officeart/2016/7/layout/RoundedRectangleTimeline"/>
    <dgm:cxn modelId="{03B2FCBB-90FF-4EBA-84F7-BA19F6A5477A}" type="presParOf" srcId="{3A1D8061-8130-4CEF-A31C-29156D13B306}" destId="{CA8C84B7-09AE-4E20-9528-C66CB879E8CB}" srcOrd="1" destOrd="0" presId="urn:microsoft.com/office/officeart/2016/7/layout/RoundedRectangleTimeline"/>
    <dgm:cxn modelId="{1D345DBA-3799-46CA-BBC4-60ED87F0F89F}" type="presParOf" srcId="{3A1D8061-8130-4CEF-A31C-29156D13B306}" destId="{D6ED2626-946F-4483-9201-BEDA8E78CD9F}" srcOrd="2" destOrd="0" presId="urn:microsoft.com/office/officeart/2016/7/layout/RoundedRectangleTimeline"/>
    <dgm:cxn modelId="{A3CBE060-75BB-498A-B5F0-B527400A8FA4}" type="presParOf" srcId="{3A1D8061-8130-4CEF-A31C-29156D13B306}" destId="{2516972E-CF4D-4C91-8C1D-EA79B8ACDCF3}" srcOrd="3" destOrd="0" presId="urn:microsoft.com/office/officeart/2016/7/layout/RoundedRectangleTimeline"/>
    <dgm:cxn modelId="{974B742D-9F5F-49C2-9836-E6D64F84B258}" type="presParOf" srcId="{3A1D8061-8130-4CEF-A31C-29156D13B306}" destId="{275C77B7-0760-4EF0-9738-F95142896EC4}" srcOrd="4" destOrd="0" presId="urn:microsoft.com/office/officeart/2016/7/layout/RoundedRectangleTimeline"/>
    <dgm:cxn modelId="{E55E3474-0207-47DB-ADB5-73F9DFFCADCD}" type="presParOf" srcId="{14E035F6-26E5-418C-90A8-C12A7FD03816}" destId="{583324C4-A2E9-4459-82C5-7EC27CC14014}" srcOrd="1" destOrd="0" presId="urn:microsoft.com/office/officeart/2016/7/layout/RoundedRectangleTimeline"/>
    <dgm:cxn modelId="{2638F780-8115-4C5A-9FB7-B325798B4443}" type="presParOf" srcId="{14E035F6-26E5-418C-90A8-C12A7FD03816}" destId="{8E0DA21C-CDE8-4A87-B6C1-96562E724B04}" srcOrd="2" destOrd="0" presId="urn:microsoft.com/office/officeart/2016/7/layout/RoundedRectangleTimeline"/>
    <dgm:cxn modelId="{91ACEEC0-B50A-49D3-891E-1530A1752522}" type="presParOf" srcId="{8E0DA21C-CDE8-4A87-B6C1-96562E724B04}" destId="{2AD206E6-24DC-4080-82B4-BB49B140AFA6}" srcOrd="0" destOrd="0" presId="urn:microsoft.com/office/officeart/2016/7/layout/RoundedRectangleTimeline"/>
    <dgm:cxn modelId="{AF9439B7-9E1A-40E5-9ECA-7DBD314FA0BC}" type="presParOf" srcId="{8E0DA21C-CDE8-4A87-B6C1-96562E724B04}" destId="{9BB032AA-34AE-4CB6-8296-11163CFC166C}" srcOrd="1" destOrd="0" presId="urn:microsoft.com/office/officeart/2016/7/layout/RoundedRectangleTimeline"/>
    <dgm:cxn modelId="{5B3342F4-D4C6-440E-B84A-BA1016268B32}" type="presParOf" srcId="{8E0DA21C-CDE8-4A87-B6C1-96562E724B04}" destId="{894E45D9-65EF-4878-8AC5-0BD98559B5AF}" srcOrd="2" destOrd="0" presId="urn:microsoft.com/office/officeart/2016/7/layout/RoundedRectangleTimeline"/>
    <dgm:cxn modelId="{7EA02E9C-797F-40AD-9B73-30A6017039DE}" type="presParOf" srcId="{8E0DA21C-CDE8-4A87-B6C1-96562E724B04}" destId="{6588F89B-2CEE-4263-AC4E-E2076A53B5AE}" srcOrd="3" destOrd="0" presId="urn:microsoft.com/office/officeart/2016/7/layout/RoundedRectangleTimeline"/>
    <dgm:cxn modelId="{9FE65F03-1036-4ABF-B36C-1DC13BA5A99C}" type="presParOf" srcId="{8E0DA21C-CDE8-4A87-B6C1-96562E724B04}" destId="{A49F443D-E0CD-47A5-B887-66066E122D0F}" srcOrd="4" destOrd="0" presId="urn:microsoft.com/office/officeart/2016/7/layout/RoundedRectangleTimeline"/>
    <dgm:cxn modelId="{B44C8CC8-20E5-4524-8735-F50F4434600D}" type="presParOf" srcId="{14E035F6-26E5-418C-90A8-C12A7FD03816}" destId="{BE74B3BD-A3A3-4A9E-893F-68B7D0130B49}" srcOrd="3" destOrd="0" presId="urn:microsoft.com/office/officeart/2016/7/layout/RoundedRectangleTimeline"/>
    <dgm:cxn modelId="{456CFBF4-4881-484C-B6EA-2DA04CF5876C}" type="presParOf" srcId="{14E035F6-26E5-418C-90A8-C12A7FD03816}" destId="{FE41D842-7283-41F3-9A23-B6B38165FEF5}" srcOrd="4" destOrd="0" presId="urn:microsoft.com/office/officeart/2016/7/layout/RoundedRectangleTimeline"/>
    <dgm:cxn modelId="{1FC3C8EA-B5AC-4890-9E7A-715C1378CE74}" type="presParOf" srcId="{FE41D842-7283-41F3-9A23-B6B38165FEF5}" destId="{62943ABC-0100-430D-AD18-D8E3A91F31B6}" srcOrd="0" destOrd="0" presId="urn:microsoft.com/office/officeart/2016/7/layout/RoundedRectangleTimeline"/>
    <dgm:cxn modelId="{3256F67C-AD46-43BD-B94B-6E537A2570EF}" type="presParOf" srcId="{FE41D842-7283-41F3-9A23-B6B38165FEF5}" destId="{AC1C0FFE-034B-4957-BC29-A78F3C96ECDE}" srcOrd="1" destOrd="0" presId="urn:microsoft.com/office/officeart/2016/7/layout/RoundedRectangleTimeline"/>
    <dgm:cxn modelId="{15CE8BD2-137E-40A5-A112-76BC73C531ED}" type="presParOf" srcId="{FE41D842-7283-41F3-9A23-B6B38165FEF5}" destId="{061A0ADF-7675-44C5-8F19-F644ECF015CB}" srcOrd="2" destOrd="0" presId="urn:microsoft.com/office/officeart/2016/7/layout/RoundedRectangleTimeline"/>
    <dgm:cxn modelId="{405597C1-32AF-4FFD-B492-DF06A69CB7ED}" type="presParOf" srcId="{FE41D842-7283-41F3-9A23-B6B38165FEF5}" destId="{2BEACAD6-F857-4C0C-9B41-8AAE24B50AA2}" srcOrd="3" destOrd="0" presId="urn:microsoft.com/office/officeart/2016/7/layout/RoundedRectangleTimeline"/>
    <dgm:cxn modelId="{AED1E2C5-8B02-4FC1-8A23-498437D106A0}" type="presParOf" srcId="{FE41D842-7283-41F3-9A23-B6B38165FEF5}" destId="{4E5DC906-B29D-4DAC-A392-A505EE066996}" srcOrd="4" destOrd="0" presId="urn:microsoft.com/office/officeart/2016/7/layout/RoundedRectangleTimeline"/>
    <dgm:cxn modelId="{D4CE4FC9-8E97-4EBC-AE0C-3497F989822B}" type="presParOf" srcId="{14E035F6-26E5-418C-90A8-C12A7FD03816}" destId="{3F7ADD1B-9653-4B75-94FF-196F868283CC}" srcOrd="5" destOrd="0" presId="urn:microsoft.com/office/officeart/2016/7/layout/RoundedRectangleTimeline"/>
    <dgm:cxn modelId="{D749CACA-A939-4688-A431-F8E7377681DA}" type="presParOf" srcId="{14E035F6-26E5-418C-90A8-C12A7FD03816}" destId="{EB272ADF-28BF-4BB8-A485-5F0EFBF5B1F2}" srcOrd="6" destOrd="0" presId="urn:microsoft.com/office/officeart/2016/7/layout/RoundedRectangleTimeline"/>
    <dgm:cxn modelId="{131CDD98-E717-42A4-8570-18ACB55DF697}" type="presParOf" srcId="{EB272ADF-28BF-4BB8-A485-5F0EFBF5B1F2}" destId="{804DBB58-177C-4B86-BECF-EE6AC8A3E0DE}" srcOrd="0" destOrd="0" presId="urn:microsoft.com/office/officeart/2016/7/layout/RoundedRectangleTimeline"/>
    <dgm:cxn modelId="{F0167989-D179-4457-BA15-3B180953DECA}" type="presParOf" srcId="{EB272ADF-28BF-4BB8-A485-5F0EFBF5B1F2}" destId="{FF90F2D0-37EA-4C3A-A85C-D515BC5FF752}" srcOrd="1" destOrd="0" presId="urn:microsoft.com/office/officeart/2016/7/layout/RoundedRectangleTimeline"/>
    <dgm:cxn modelId="{4F5ADD16-5B99-447C-A1ED-A098D64F0EA6}" type="presParOf" srcId="{EB272ADF-28BF-4BB8-A485-5F0EFBF5B1F2}" destId="{2E542930-3172-4B40-B318-36AC0C40FC8C}" srcOrd="2" destOrd="0" presId="urn:microsoft.com/office/officeart/2016/7/layout/RoundedRectangleTimeline"/>
    <dgm:cxn modelId="{3676C5AD-9909-4F8F-8A45-E5D9F469C79C}" type="presParOf" srcId="{EB272ADF-28BF-4BB8-A485-5F0EFBF5B1F2}" destId="{D1782981-2714-401A-AAE4-75A3AFF8C93F}" srcOrd="3" destOrd="0" presId="urn:microsoft.com/office/officeart/2016/7/layout/RoundedRectangleTimeline"/>
    <dgm:cxn modelId="{958945D4-7C84-499B-B5B6-FDF763B75376}" type="presParOf" srcId="{EB272ADF-28BF-4BB8-A485-5F0EFBF5B1F2}" destId="{9BDEE9FD-4548-4A7A-8246-71632FB67EB2}" srcOrd="4" destOrd="0" presId="urn:microsoft.com/office/officeart/2016/7/layout/RoundedRectangleTimeline"/>
    <dgm:cxn modelId="{5809E39F-0E5B-4001-9397-3D6B2C70AC58}" type="presParOf" srcId="{14E035F6-26E5-418C-90A8-C12A7FD03816}" destId="{17CA26AD-63E0-4A21-9BD5-4A53970EBCFF}" srcOrd="7" destOrd="0" presId="urn:microsoft.com/office/officeart/2016/7/layout/RoundedRectangleTimeline"/>
    <dgm:cxn modelId="{6E8BF6C3-03DB-416A-A6D4-6216766F4A88}" type="presParOf" srcId="{14E035F6-26E5-418C-90A8-C12A7FD03816}" destId="{08DBC6A4-999A-4DC2-B725-BDC3EDB81539}" srcOrd="8" destOrd="0" presId="urn:microsoft.com/office/officeart/2016/7/layout/RoundedRectangleTimeline"/>
    <dgm:cxn modelId="{8C9539BD-212B-401F-805A-55F61F9E2E28}" type="presParOf" srcId="{08DBC6A4-999A-4DC2-B725-BDC3EDB81539}" destId="{DA58BCA6-9E10-49D6-A263-6A21D169DB1E}" srcOrd="0" destOrd="0" presId="urn:microsoft.com/office/officeart/2016/7/layout/RoundedRectangleTimeline"/>
    <dgm:cxn modelId="{58754276-47D8-4BC0-B97D-37026D862DB1}" type="presParOf" srcId="{08DBC6A4-999A-4DC2-B725-BDC3EDB81539}" destId="{A74E54DD-7EF6-4F3D-8DB6-68518DD6056D}" srcOrd="1" destOrd="0" presId="urn:microsoft.com/office/officeart/2016/7/layout/RoundedRectangleTimeline"/>
    <dgm:cxn modelId="{CE15DA5A-F7CB-4086-BE35-B852D49A41C9}" type="presParOf" srcId="{08DBC6A4-999A-4DC2-B725-BDC3EDB81539}" destId="{325245EC-03A7-47E0-BA3B-72F7D78A661B}" srcOrd="2" destOrd="0" presId="urn:microsoft.com/office/officeart/2016/7/layout/RoundedRectangleTimeline"/>
    <dgm:cxn modelId="{41FFBB80-F2EE-4D15-B118-06DFC9167C78}" type="presParOf" srcId="{08DBC6A4-999A-4DC2-B725-BDC3EDB81539}" destId="{2B6AC773-1870-4443-8B75-CEB106D31FBD}" srcOrd="3" destOrd="0" presId="urn:microsoft.com/office/officeart/2016/7/layout/RoundedRectangleTimeline"/>
    <dgm:cxn modelId="{9A03F9AB-C1C4-4D4B-9D07-9E83A72071CA}" type="presParOf" srcId="{08DBC6A4-999A-4DC2-B725-BDC3EDB81539}" destId="{B17EDB73-46CB-4EFC-8493-B0B4DDA52BD7}" srcOrd="4" destOrd="0" presId="urn:microsoft.com/office/officeart/2016/7/layout/RoundedRectangleTimeline"/>
    <dgm:cxn modelId="{FD042CF0-833E-49C0-AFB9-7C986B2E85F3}" type="presParOf" srcId="{14E035F6-26E5-418C-90A8-C12A7FD03816}" destId="{8B505654-D2E0-4133-B840-2C5630DE95AF}" srcOrd="9" destOrd="0" presId="urn:microsoft.com/office/officeart/2016/7/layout/RoundedRectangleTimeline"/>
    <dgm:cxn modelId="{C091A657-C284-4FCB-B58E-16BA5C94345C}" type="presParOf" srcId="{14E035F6-26E5-418C-90A8-C12A7FD03816}" destId="{C6FBE456-E5A6-42C0-B85E-D19727597CAB}" srcOrd="10" destOrd="0" presId="urn:microsoft.com/office/officeart/2016/7/layout/RoundedRectangleTimeline"/>
    <dgm:cxn modelId="{9CA6B7A6-C6EC-4F91-925B-DACAB2B621D3}" type="presParOf" srcId="{C6FBE456-E5A6-42C0-B85E-D19727597CAB}" destId="{7FD0E845-5755-4F59-978A-4446F21B8859}" srcOrd="0" destOrd="0" presId="urn:microsoft.com/office/officeart/2016/7/layout/RoundedRectangleTimeline"/>
    <dgm:cxn modelId="{0E630076-2A6D-4CF4-814F-BCCBAB040687}" type="presParOf" srcId="{C6FBE456-E5A6-42C0-B85E-D19727597CAB}" destId="{1442D514-3E11-492E-8F6E-C6CCB3D5D46A}" srcOrd="1" destOrd="0" presId="urn:microsoft.com/office/officeart/2016/7/layout/RoundedRectangleTimeline"/>
    <dgm:cxn modelId="{56DFB12F-A709-4F85-BAB5-6C7B4A166A99}" type="presParOf" srcId="{C6FBE456-E5A6-42C0-B85E-D19727597CAB}" destId="{96C25F2B-02CC-4C5A-8BCB-EB059436D34E}" srcOrd="2" destOrd="0" presId="urn:microsoft.com/office/officeart/2016/7/layout/RoundedRectangleTimeline"/>
    <dgm:cxn modelId="{AFE35AA8-AB07-4AE0-B9B8-185CA51A4EF8}" type="presParOf" srcId="{C6FBE456-E5A6-42C0-B85E-D19727597CAB}" destId="{6E5CE6DA-9D39-4DE9-88F0-3F75C6A80551}" srcOrd="3" destOrd="0" presId="urn:microsoft.com/office/officeart/2016/7/layout/RoundedRectangleTimeline"/>
    <dgm:cxn modelId="{17792A21-C4EF-4A82-9066-5F1E51610C53}" type="presParOf" srcId="{C6FBE456-E5A6-42C0-B85E-D19727597CAB}" destId="{0C867FAC-7601-4A8F-8B59-449C78348F75}" srcOrd="4" destOrd="0" presId="urn:microsoft.com/office/officeart/2016/7/layout/RoundedRectangleTimeline"/>
    <dgm:cxn modelId="{BEC2E85B-5D6F-49E2-831D-23A5A567D767}" type="presParOf" srcId="{14E035F6-26E5-418C-90A8-C12A7FD03816}" destId="{427B8024-968D-42AE-A673-2FE2C2324E90}" srcOrd="11" destOrd="0" presId="urn:microsoft.com/office/officeart/2016/7/layout/RoundedRectangleTimeline"/>
    <dgm:cxn modelId="{DCEC6FC8-9087-4484-9B74-EBBD42D9153B}" type="presParOf" srcId="{14E035F6-26E5-418C-90A8-C12A7FD03816}" destId="{6A706EA8-7C27-4077-A145-6C41D16EDC7E}" srcOrd="12" destOrd="0" presId="urn:microsoft.com/office/officeart/2016/7/layout/RoundedRectangleTimeline"/>
    <dgm:cxn modelId="{797F4FD7-FC49-4338-9518-E1AAAE4C2A92}" type="presParOf" srcId="{6A706EA8-7C27-4077-A145-6C41D16EDC7E}" destId="{811BD074-0CAB-4E64-B86C-7EC30627C0C8}" srcOrd="0" destOrd="0" presId="urn:microsoft.com/office/officeart/2016/7/layout/RoundedRectangleTimeline"/>
    <dgm:cxn modelId="{543859DC-6C01-4762-A321-BE26DB9F5F6A}" type="presParOf" srcId="{6A706EA8-7C27-4077-A145-6C41D16EDC7E}" destId="{725777D5-09D8-4F01-96DB-D8C52F8E3CF2}" srcOrd="1" destOrd="0" presId="urn:microsoft.com/office/officeart/2016/7/layout/RoundedRectangleTimeline"/>
    <dgm:cxn modelId="{9C2AC783-96A9-4340-A18D-F415E4822101}" type="presParOf" srcId="{6A706EA8-7C27-4077-A145-6C41D16EDC7E}" destId="{CAADDBF0-840A-48A2-ACF0-C9B4BA3DDB53}" srcOrd="2" destOrd="0" presId="urn:microsoft.com/office/officeart/2016/7/layout/RoundedRectangleTimeline"/>
    <dgm:cxn modelId="{8879AC9D-DD30-483C-B6D1-9B8848180677}" type="presParOf" srcId="{6A706EA8-7C27-4077-A145-6C41D16EDC7E}" destId="{B2F652E7-94B7-46C2-9929-8739A203955B}" srcOrd="3" destOrd="0" presId="urn:microsoft.com/office/officeart/2016/7/layout/RoundedRectangleTimeline"/>
    <dgm:cxn modelId="{7C20A517-1644-463A-AD1C-5DE4810A466C}" type="presParOf" srcId="{6A706EA8-7C27-4077-A145-6C41D16EDC7E}" destId="{5778141D-D2A7-4F90-9B2B-B39B68460617}"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CCC98F-C1BC-4D30-A0C1-E97070A644FA}"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A987BA72-37DE-45BB-9BB1-5A1B85B8BCD2}">
      <dgm:prSet/>
      <dgm:spPr/>
      <dgm:t>
        <a:bodyPr/>
        <a:lstStyle/>
        <a:p>
          <a:r>
            <a:rPr lang="en-US" dirty="0">
              <a:latin typeface="Arial" panose="020B0604020202020204" pitchFamily="34" charset="0"/>
              <a:cs typeface="Arial" panose="020B0604020202020204" pitchFamily="34" charset="0"/>
            </a:rPr>
            <a:t>12:45</a:t>
          </a:r>
        </a:p>
      </dgm:t>
    </dgm:pt>
    <dgm:pt modelId="{D1E04731-9C7D-40DC-942B-094E3A1B2068}" type="parTrans" cxnId="{8F3F6DF9-F567-48EE-B2FB-3713B7AF5A10}">
      <dgm:prSet/>
      <dgm:spPr/>
      <dgm:t>
        <a:bodyPr/>
        <a:lstStyle/>
        <a:p>
          <a:endParaRPr lang="en-US"/>
        </a:p>
      </dgm:t>
    </dgm:pt>
    <dgm:pt modelId="{5A1876D8-3209-4054-9A44-AB8EE12FAE6A}" type="sibTrans" cxnId="{8F3F6DF9-F567-48EE-B2FB-3713B7AF5A10}">
      <dgm:prSet/>
      <dgm:spPr/>
      <dgm:t>
        <a:bodyPr/>
        <a:lstStyle/>
        <a:p>
          <a:endParaRPr lang="en-US"/>
        </a:p>
      </dgm:t>
    </dgm:pt>
    <dgm:pt modelId="{6FCA2D2F-F498-4F1A-9F66-464B355494F1}">
      <dgm:prSet/>
      <dgm:spPr/>
      <dgm:t>
        <a:bodyPr/>
        <a:lstStyle/>
        <a:p>
          <a:r>
            <a:rPr lang="en-US"/>
            <a:t>Mr. Chuck Iliff, Office of the Architect of the Capitol</a:t>
          </a:r>
        </a:p>
      </dgm:t>
    </dgm:pt>
    <dgm:pt modelId="{2517EEBF-E303-403C-8DEF-EC01B55CF12B}" type="parTrans" cxnId="{0B3F6BF1-674C-4622-95AF-FC287803C0D8}">
      <dgm:prSet/>
      <dgm:spPr/>
      <dgm:t>
        <a:bodyPr/>
        <a:lstStyle/>
        <a:p>
          <a:endParaRPr lang="en-US"/>
        </a:p>
      </dgm:t>
    </dgm:pt>
    <dgm:pt modelId="{26218324-E77E-495D-8FF9-5E21D1AE0728}" type="sibTrans" cxnId="{0B3F6BF1-674C-4622-95AF-FC287803C0D8}">
      <dgm:prSet/>
      <dgm:spPr/>
      <dgm:t>
        <a:bodyPr/>
        <a:lstStyle/>
        <a:p>
          <a:endParaRPr lang="en-US"/>
        </a:p>
      </dgm:t>
    </dgm:pt>
    <dgm:pt modelId="{CEEEA237-0722-48B0-800F-1B5F6E4AC3DB}">
      <dgm:prSet/>
      <dgm:spPr/>
      <dgm:t>
        <a:bodyPr/>
        <a:lstStyle/>
        <a:p>
          <a:r>
            <a:rPr lang="en-US"/>
            <a:t>1:00 PM</a:t>
          </a:r>
        </a:p>
      </dgm:t>
    </dgm:pt>
    <dgm:pt modelId="{566B2765-50CB-43C3-952A-54E8020589D7}" type="parTrans" cxnId="{8BB11C13-CCFE-44BC-B497-9215EDE4EEBF}">
      <dgm:prSet/>
      <dgm:spPr/>
      <dgm:t>
        <a:bodyPr/>
        <a:lstStyle/>
        <a:p>
          <a:endParaRPr lang="en-US"/>
        </a:p>
      </dgm:t>
    </dgm:pt>
    <dgm:pt modelId="{3D3C1ACD-F38C-4CAD-8947-18C7E165742E}" type="sibTrans" cxnId="{8BB11C13-CCFE-44BC-B497-9215EDE4EEBF}">
      <dgm:prSet/>
      <dgm:spPr/>
      <dgm:t>
        <a:bodyPr/>
        <a:lstStyle/>
        <a:p>
          <a:endParaRPr lang="en-US"/>
        </a:p>
      </dgm:t>
    </dgm:pt>
    <dgm:pt modelId="{4B577540-66E7-4036-9BD2-36BD426082AE}">
      <dgm:prSet/>
      <dgm:spPr/>
      <dgm:t>
        <a:bodyPr/>
        <a:lstStyle/>
        <a:p>
          <a:r>
            <a:rPr lang="en-US"/>
            <a:t>IFMA Policy Priorities</a:t>
          </a:r>
        </a:p>
      </dgm:t>
    </dgm:pt>
    <dgm:pt modelId="{19A70DA2-EBDC-4E79-A3D3-09EFA2F6B0C9}" type="parTrans" cxnId="{BFE175B5-8B4D-439F-AA38-0EC0B5C82B05}">
      <dgm:prSet/>
      <dgm:spPr/>
      <dgm:t>
        <a:bodyPr/>
        <a:lstStyle/>
        <a:p>
          <a:endParaRPr lang="en-US"/>
        </a:p>
      </dgm:t>
    </dgm:pt>
    <dgm:pt modelId="{1B641966-C4E7-47A7-AF00-92D19B058B65}" type="sibTrans" cxnId="{BFE175B5-8B4D-439F-AA38-0EC0B5C82B05}">
      <dgm:prSet/>
      <dgm:spPr/>
      <dgm:t>
        <a:bodyPr/>
        <a:lstStyle/>
        <a:p>
          <a:endParaRPr lang="en-US"/>
        </a:p>
      </dgm:t>
    </dgm:pt>
    <dgm:pt modelId="{F138128D-24A9-453A-84A5-433970FF9394}">
      <dgm:prSet/>
      <dgm:spPr/>
      <dgm:t>
        <a:bodyPr/>
        <a:lstStyle/>
        <a:p>
          <a:r>
            <a:rPr lang="en-US"/>
            <a:t>1:15 PM</a:t>
          </a:r>
        </a:p>
      </dgm:t>
    </dgm:pt>
    <dgm:pt modelId="{60314FE3-9A5F-4036-A2F0-00B5D10D4B8F}" type="parTrans" cxnId="{97CF9B70-BCFA-412A-B4D8-51270F040AD7}">
      <dgm:prSet/>
      <dgm:spPr/>
      <dgm:t>
        <a:bodyPr/>
        <a:lstStyle/>
        <a:p>
          <a:endParaRPr lang="en-US"/>
        </a:p>
      </dgm:t>
    </dgm:pt>
    <dgm:pt modelId="{66F66DDF-ECC2-49E8-AEFD-6EB3EE0CA8A5}" type="sibTrans" cxnId="{97CF9B70-BCFA-412A-B4D8-51270F040AD7}">
      <dgm:prSet/>
      <dgm:spPr/>
      <dgm:t>
        <a:bodyPr/>
        <a:lstStyle/>
        <a:p>
          <a:endParaRPr lang="en-US"/>
        </a:p>
      </dgm:t>
    </dgm:pt>
    <dgm:pt modelId="{5A3E93B7-E05B-490F-BC6C-CFF45AFC4DD6}">
      <dgm:prSet/>
      <dgm:spPr/>
      <dgm:t>
        <a:bodyPr/>
        <a:lstStyle/>
        <a:p>
          <a:r>
            <a:rPr lang="en-US"/>
            <a:t>Congresswoman Sharice Davids</a:t>
          </a:r>
        </a:p>
      </dgm:t>
    </dgm:pt>
    <dgm:pt modelId="{0631843B-2B05-4580-B070-460ADD534236}" type="parTrans" cxnId="{8A48AF94-811F-40B5-BC9B-9D24CB9ED073}">
      <dgm:prSet/>
      <dgm:spPr/>
      <dgm:t>
        <a:bodyPr/>
        <a:lstStyle/>
        <a:p>
          <a:endParaRPr lang="en-US"/>
        </a:p>
      </dgm:t>
    </dgm:pt>
    <dgm:pt modelId="{CDA2CCF1-35B8-4B75-809B-3324A4694F3F}" type="sibTrans" cxnId="{8A48AF94-811F-40B5-BC9B-9D24CB9ED073}">
      <dgm:prSet/>
      <dgm:spPr/>
      <dgm:t>
        <a:bodyPr/>
        <a:lstStyle/>
        <a:p>
          <a:endParaRPr lang="en-US"/>
        </a:p>
      </dgm:t>
    </dgm:pt>
    <dgm:pt modelId="{8AEFC939-FC86-4524-9843-B35D85D2D354}">
      <dgm:prSet/>
      <dgm:spPr/>
      <dgm:t>
        <a:bodyPr/>
        <a:lstStyle/>
        <a:p>
          <a:r>
            <a:rPr lang="en-US"/>
            <a:t>1:30 PM</a:t>
          </a:r>
        </a:p>
      </dgm:t>
    </dgm:pt>
    <dgm:pt modelId="{1F965998-2DCC-40B0-BCEE-183DE2182E7B}" type="parTrans" cxnId="{DB289089-F90E-4843-92F1-3E94CFDBB92E}">
      <dgm:prSet/>
      <dgm:spPr/>
      <dgm:t>
        <a:bodyPr/>
        <a:lstStyle/>
        <a:p>
          <a:endParaRPr lang="en-US"/>
        </a:p>
      </dgm:t>
    </dgm:pt>
    <dgm:pt modelId="{9308FC92-86AC-4319-9B29-D8D040CC5B4B}" type="sibTrans" cxnId="{DB289089-F90E-4843-92F1-3E94CFDBB92E}">
      <dgm:prSet/>
      <dgm:spPr/>
      <dgm:t>
        <a:bodyPr/>
        <a:lstStyle/>
        <a:p>
          <a:endParaRPr lang="en-US"/>
        </a:p>
      </dgm:t>
    </dgm:pt>
    <dgm:pt modelId="{4505079D-6F1C-441F-AA52-D96DC854D8BC}">
      <dgm:prSet/>
      <dgm:spPr/>
      <dgm:t>
        <a:bodyPr/>
        <a:lstStyle/>
        <a:p>
          <a:r>
            <a:rPr lang="en-US" dirty="0"/>
            <a:t>Congressman Frank Pallone </a:t>
          </a:r>
          <a:br>
            <a:rPr lang="en-US" dirty="0"/>
          </a:br>
          <a:r>
            <a:rPr lang="en-US" dirty="0"/>
            <a:t>(D-NJ), Chair House E&amp;C Committee</a:t>
          </a:r>
        </a:p>
      </dgm:t>
    </dgm:pt>
    <dgm:pt modelId="{62AB20B3-5C3A-4742-8FD8-3FDBD04CC0A9}" type="parTrans" cxnId="{7F1B5F36-DA21-46ED-BE22-7205950D7911}">
      <dgm:prSet/>
      <dgm:spPr/>
      <dgm:t>
        <a:bodyPr/>
        <a:lstStyle/>
        <a:p>
          <a:endParaRPr lang="en-US"/>
        </a:p>
      </dgm:t>
    </dgm:pt>
    <dgm:pt modelId="{7D3E0D02-E1E2-4181-AFB9-7DC01D5AE303}" type="sibTrans" cxnId="{7F1B5F36-DA21-46ED-BE22-7205950D7911}">
      <dgm:prSet/>
      <dgm:spPr/>
      <dgm:t>
        <a:bodyPr/>
        <a:lstStyle/>
        <a:p>
          <a:endParaRPr lang="en-US"/>
        </a:p>
      </dgm:t>
    </dgm:pt>
    <dgm:pt modelId="{15701B26-679C-43A4-B59A-33F71C7D93D5}">
      <dgm:prSet/>
      <dgm:spPr/>
      <dgm:t>
        <a:bodyPr/>
        <a:lstStyle/>
        <a:p>
          <a:r>
            <a:rPr lang="en-US"/>
            <a:t>1:45 PM</a:t>
          </a:r>
        </a:p>
      </dgm:t>
    </dgm:pt>
    <dgm:pt modelId="{5F238DFA-CD67-4A68-B6FE-4C901717BD91}" type="parTrans" cxnId="{5B56F5D5-BEA4-4068-8D37-565BFAA82B3C}">
      <dgm:prSet/>
      <dgm:spPr/>
      <dgm:t>
        <a:bodyPr/>
        <a:lstStyle/>
        <a:p>
          <a:endParaRPr lang="en-US"/>
        </a:p>
      </dgm:t>
    </dgm:pt>
    <dgm:pt modelId="{B8FB0084-42EE-4703-94DF-E95F99515D75}" type="sibTrans" cxnId="{5B56F5D5-BEA4-4068-8D37-565BFAA82B3C}">
      <dgm:prSet/>
      <dgm:spPr/>
      <dgm:t>
        <a:bodyPr/>
        <a:lstStyle/>
        <a:p>
          <a:endParaRPr lang="en-US"/>
        </a:p>
      </dgm:t>
    </dgm:pt>
    <dgm:pt modelId="{ED88F467-CFE9-4B59-ABEB-258DC12FC413}">
      <dgm:prSet/>
      <dgm:spPr/>
      <dgm:t>
        <a:bodyPr/>
        <a:lstStyle/>
        <a:p>
          <a:r>
            <a:rPr lang="en-US"/>
            <a:t>Translating FM Priorities Into Action</a:t>
          </a:r>
        </a:p>
      </dgm:t>
    </dgm:pt>
    <dgm:pt modelId="{79D28C23-68D8-4229-9616-59D5DD18698A}" type="parTrans" cxnId="{9EB888B7-5C29-43BD-AD63-94B70B88A629}">
      <dgm:prSet/>
      <dgm:spPr/>
      <dgm:t>
        <a:bodyPr/>
        <a:lstStyle/>
        <a:p>
          <a:endParaRPr lang="en-US"/>
        </a:p>
      </dgm:t>
    </dgm:pt>
    <dgm:pt modelId="{E5A5DD27-4BBC-45D2-A466-49EC34716040}" type="sibTrans" cxnId="{9EB888B7-5C29-43BD-AD63-94B70B88A629}">
      <dgm:prSet/>
      <dgm:spPr/>
      <dgm:t>
        <a:bodyPr/>
        <a:lstStyle/>
        <a:p>
          <a:endParaRPr lang="en-US"/>
        </a:p>
      </dgm:t>
    </dgm:pt>
    <dgm:pt modelId="{D282BA72-F38C-4B5B-81FF-8B8DE7F046B5}">
      <dgm:prSet/>
      <dgm:spPr/>
      <dgm:t>
        <a:bodyPr/>
        <a:lstStyle/>
        <a:p>
          <a:r>
            <a:rPr lang="en-US"/>
            <a:t>2:00 PM</a:t>
          </a:r>
        </a:p>
      </dgm:t>
    </dgm:pt>
    <dgm:pt modelId="{CBD14DBD-064E-454E-87BF-95C983E288E5}" type="parTrans" cxnId="{C61CE313-82C1-4E39-B660-CE8451ECE259}">
      <dgm:prSet/>
      <dgm:spPr/>
      <dgm:t>
        <a:bodyPr/>
        <a:lstStyle/>
        <a:p>
          <a:endParaRPr lang="en-US"/>
        </a:p>
      </dgm:t>
    </dgm:pt>
    <dgm:pt modelId="{B4867BFE-BB7A-43A3-AF4A-DFBDC5A75E60}" type="sibTrans" cxnId="{C61CE313-82C1-4E39-B660-CE8451ECE259}">
      <dgm:prSet/>
      <dgm:spPr/>
      <dgm:t>
        <a:bodyPr/>
        <a:lstStyle/>
        <a:p>
          <a:endParaRPr lang="en-US"/>
        </a:p>
      </dgm:t>
    </dgm:pt>
    <dgm:pt modelId="{DB3ED748-F837-45B9-8050-837B4BAB32C3}">
      <dgm:prSet/>
      <dgm:spPr/>
      <dgm:t>
        <a:bodyPr/>
        <a:lstStyle/>
        <a:p>
          <a:r>
            <a:rPr lang="en-US" dirty="0"/>
            <a:t>Congressman Gregg Pence </a:t>
          </a:r>
          <a:br>
            <a:rPr lang="en-US" dirty="0"/>
          </a:br>
          <a:r>
            <a:rPr lang="en-US" dirty="0"/>
            <a:t>(R-IN)</a:t>
          </a:r>
        </a:p>
      </dgm:t>
    </dgm:pt>
    <dgm:pt modelId="{12E2DD9B-F0C0-45C3-A976-9738CE536FDD}" type="parTrans" cxnId="{3765271E-57CA-4575-B274-2DB4B97755C0}">
      <dgm:prSet/>
      <dgm:spPr/>
      <dgm:t>
        <a:bodyPr/>
        <a:lstStyle/>
        <a:p>
          <a:endParaRPr lang="en-US"/>
        </a:p>
      </dgm:t>
    </dgm:pt>
    <dgm:pt modelId="{6BA17D53-6AB9-4E13-9E83-4C8977F24C8F}" type="sibTrans" cxnId="{3765271E-57CA-4575-B274-2DB4B97755C0}">
      <dgm:prSet/>
      <dgm:spPr/>
      <dgm:t>
        <a:bodyPr/>
        <a:lstStyle/>
        <a:p>
          <a:endParaRPr lang="en-US"/>
        </a:p>
      </dgm:t>
    </dgm:pt>
    <dgm:pt modelId="{BD8778F1-4F71-4D1E-BF93-DC7404B8AD2C}">
      <dgm:prSet/>
      <dgm:spPr/>
      <dgm:t>
        <a:bodyPr/>
        <a:lstStyle/>
        <a:p>
          <a:r>
            <a:rPr lang="en-US"/>
            <a:t>2:15 PM</a:t>
          </a:r>
        </a:p>
      </dgm:t>
    </dgm:pt>
    <dgm:pt modelId="{D219BDAA-57CA-4D8B-9BD0-88D2E31FBFBD}" type="parTrans" cxnId="{257E2731-5656-435A-B181-00F9A68ABC79}">
      <dgm:prSet/>
      <dgm:spPr/>
      <dgm:t>
        <a:bodyPr/>
        <a:lstStyle/>
        <a:p>
          <a:endParaRPr lang="en-US"/>
        </a:p>
      </dgm:t>
    </dgm:pt>
    <dgm:pt modelId="{7E689F4F-573E-4E6B-B6E7-3E97DB45B139}" type="sibTrans" cxnId="{257E2731-5656-435A-B181-00F9A68ABC79}">
      <dgm:prSet/>
      <dgm:spPr/>
      <dgm:t>
        <a:bodyPr/>
        <a:lstStyle/>
        <a:p>
          <a:endParaRPr lang="en-US"/>
        </a:p>
      </dgm:t>
    </dgm:pt>
    <dgm:pt modelId="{84F3A0B6-ECCB-43EA-9F25-685EBDBECC4B}">
      <dgm:prSet/>
      <dgm:spPr/>
      <dgm:t>
        <a:bodyPr/>
        <a:lstStyle/>
        <a:p>
          <a:r>
            <a:rPr lang="en-US"/>
            <a:t>Importance Of Chapter Engagement</a:t>
          </a:r>
        </a:p>
      </dgm:t>
    </dgm:pt>
    <dgm:pt modelId="{ED7D2D61-C37B-40B3-B1A4-82BDDC3CDC4F}" type="parTrans" cxnId="{660C02AD-7A38-4B8D-9356-1EB2DBA64A7D}">
      <dgm:prSet/>
      <dgm:spPr/>
      <dgm:t>
        <a:bodyPr/>
        <a:lstStyle/>
        <a:p>
          <a:endParaRPr lang="en-US"/>
        </a:p>
      </dgm:t>
    </dgm:pt>
    <dgm:pt modelId="{7A294B2A-1E83-4353-A8D4-A90372AD2DDF}" type="sibTrans" cxnId="{660C02AD-7A38-4B8D-9356-1EB2DBA64A7D}">
      <dgm:prSet/>
      <dgm:spPr/>
      <dgm:t>
        <a:bodyPr/>
        <a:lstStyle/>
        <a:p>
          <a:endParaRPr lang="en-US"/>
        </a:p>
      </dgm:t>
    </dgm:pt>
    <dgm:pt modelId="{E21A69AE-EC3F-4575-AE12-67D002CB4E21}">
      <dgm:prSet/>
      <dgm:spPr/>
      <dgm:t>
        <a:bodyPr/>
        <a:lstStyle/>
        <a:p>
          <a:r>
            <a:rPr lang="en-US"/>
            <a:t>2:30 PM</a:t>
          </a:r>
        </a:p>
      </dgm:t>
    </dgm:pt>
    <dgm:pt modelId="{FA9E9F62-96F7-4DED-91DB-8F7CCF0B136D}" type="parTrans" cxnId="{3FA24D74-30F2-4FE0-986D-0ACBCF079642}">
      <dgm:prSet/>
      <dgm:spPr/>
      <dgm:t>
        <a:bodyPr/>
        <a:lstStyle/>
        <a:p>
          <a:endParaRPr lang="en-US"/>
        </a:p>
      </dgm:t>
    </dgm:pt>
    <dgm:pt modelId="{EE74FBF1-3141-4D44-A47F-7B0085307816}" type="sibTrans" cxnId="{3FA24D74-30F2-4FE0-986D-0ACBCF079642}">
      <dgm:prSet/>
      <dgm:spPr/>
      <dgm:t>
        <a:bodyPr/>
        <a:lstStyle/>
        <a:p>
          <a:endParaRPr lang="en-US"/>
        </a:p>
      </dgm:t>
    </dgm:pt>
    <dgm:pt modelId="{CC44D1DC-F012-434C-A6FF-8D825A9875D5}">
      <dgm:prSet/>
      <dgm:spPr/>
      <dgm:t>
        <a:bodyPr/>
        <a:lstStyle/>
        <a:p>
          <a:r>
            <a:rPr lang="en-US"/>
            <a:t>Closing Comments and Next Steps</a:t>
          </a:r>
        </a:p>
      </dgm:t>
    </dgm:pt>
    <dgm:pt modelId="{5FF0B568-0DEF-400B-A031-DD4C14B1EC41}" type="parTrans" cxnId="{B154D79E-111F-4D9D-B82D-2F280B452854}">
      <dgm:prSet/>
      <dgm:spPr/>
      <dgm:t>
        <a:bodyPr/>
        <a:lstStyle/>
        <a:p>
          <a:endParaRPr lang="en-US"/>
        </a:p>
      </dgm:t>
    </dgm:pt>
    <dgm:pt modelId="{50ACD98F-3C3F-4D34-91DE-D3275848133B}" type="sibTrans" cxnId="{B154D79E-111F-4D9D-B82D-2F280B452854}">
      <dgm:prSet/>
      <dgm:spPr/>
      <dgm:t>
        <a:bodyPr/>
        <a:lstStyle/>
        <a:p>
          <a:endParaRPr lang="en-US"/>
        </a:p>
      </dgm:t>
    </dgm:pt>
    <dgm:pt modelId="{61E5ACE3-9F10-47EB-B68E-7EF83680ED09}" type="pres">
      <dgm:prSet presAssocID="{9DCCC98F-C1BC-4D30-A0C1-E97070A644FA}" presName="Name0" presStyleCnt="0">
        <dgm:presLayoutVars>
          <dgm:chMax/>
          <dgm:chPref/>
          <dgm:animLvl val="lvl"/>
        </dgm:presLayoutVars>
      </dgm:prSet>
      <dgm:spPr/>
    </dgm:pt>
    <dgm:pt modelId="{48B7F15C-6AE4-44B8-A1F5-F02BB207F54D}" type="pres">
      <dgm:prSet presAssocID="{A987BA72-37DE-45BB-9BB1-5A1B85B8BCD2}" presName="composite1" presStyleCnt="0"/>
      <dgm:spPr/>
    </dgm:pt>
    <dgm:pt modelId="{519BEFA3-606A-47E4-B0AE-9BA08615E963}" type="pres">
      <dgm:prSet presAssocID="{A987BA72-37DE-45BB-9BB1-5A1B85B8BCD2}" presName="parent1" presStyleLbl="alignNode1" presStyleIdx="0" presStyleCnt="8">
        <dgm:presLayoutVars>
          <dgm:chMax val="1"/>
          <dgm:chPref val="1"/>
          <dgm:bulletEnabled val="1"/>
        </dgm:presLayoutVars>
      </dgm:prSet>
      <dgm:spPr/>
    </dgm:pt>
    <dgm:pt modelId="{CACA9C44-465A-4B4E-A59E-D46FCA8F8075}" type="pres">
      <dgm:prSet presAssocID="{A987BA72-37DE-45BB-9BB1-5A1B85B8BCD2}" presName="Childtext1" presStyleLbl="revTx" presStyleIdx="0" presStyleCnt="8">
        <dgm:presLayoutVars>
          <dgm:bulletEnabled val="1"/>
        </dgm:presLayoutVars>
      </dgm:prSet>
      <dgm:spPr/>
    </dgm:pt>
    <dgm:pt modelId="{BD038BDB-2B50-4FC1-BEB9-1097C217B26D}" type="pres">
      <dgm:prSet presAssocID="{A987BA72-37DE-45BB-9BB1-5A1B85B8BCD2}" presName="ConnectLine1" presStyleLbl="sibTrans1D1" presStyleIdx="0" presStyleCnt="8"/>
      <dgm:spPr>
        <a:noFill/>
        <a:ln w="6350" cap="flat" cmpd="sng" algn="ctr">
          <a:solidFill>
            <a:schemeClr val="accent1">
              <a:hueOff val="0"/>
              <a:satOff val="0"/>
              <a:lumOff val="0"/>
              <a:alphaOff val="0"/>
            </a:schemeClr>
          </a:solidFill>
          <a:prstDash val="dash"/>
          <a:miter lim="800000"/>
        </a:ln>
        <a:effectLst/>
      </dgm:spPr>
    </dgm:pt>
    <dgm:pt modelId="{9D5376CC-36E0-435A-885D-7187D3BEAE68}" type="pres">
      <dgm:prSet presAssocID="{A987BA72-37DE-45BB-9BB1-5A1B85B8BCD2}" presName="ConnectLineEnd1" presStyleLbl="lnNode1" presStyleIdx="0" presStyleCnt="8"/>
      <dgm:spPr/>
    </dgm:pt>
    <dgm:pt modelId="{436A610D-412A-4BBE-8EC4-9CFE0C98C9A8}" type="pres">
      <dgm:prSet presAssocID="{A987BA72-37DE-45BB-9BB1-5A1B85B8BCD2}" presName="EmptyPane1" presStyleCnt="0"/>
      <dgm:spPr/>
    </dgm:pt>
    <dgm:pt modelId="{BA6664DF-06F4-42A2-B95B-801E1F530930}" type="pres">
      <dgm:prSet presAssocID="{5A1876D8-3209-4054-9A44-AB8EE12FAE6A}" presName="spaceBetweenRectangles1" presStyleCnt="0"/>
      <dgm:spPr/>
    </dgm:pt>
    <dgm:pt modelId="{082324D3-D6E9-4BFC-A0F0-60AD2E42F4FF}" type="pres">
      <dgm:prSet presAssocID="{CEEEA237-0722-48B0-800F-1B5F6E4AC3DB}" presName="composite1" presStyleCnt="0"/>
      <dgm:spPr/>
    </dgm:pt>
    <dgm:pt modelId="{AA9ABC41-581A-4464-936C-2B0F7FB35184}" type="pres">
      <dgm:prSet presAssocID="{CEEEA237-0722-48B0-800F-1B5F6E4AC3DB}" presName="parent1" presStyleLbl="alignNode1" presStyleIdx="1" presStyleCnt="8">
        <dgm:presLayoutVars>
          <dgm:chMax val="1"/>
          <dgm:chPref val="1"/>
          <dgm:bulletEnabled val="1"/>
        </dgm:presLayoutVars>
      </dgm:prSet>
      <dgm:spPr/>
    </dgm:pt>
    <dgm:pt modelId="{BF9FB646-211A-4C69-889C-636B02C81184}" type="pres">
      <dgm:prSet presAssocID="{CEEEA237-0722-48B0-800F-1B5F6E4AC3DB}" presName="Childtext1" presStyleLbl="revTx" presStyleIdx="1" presStyleCnt="8">
        <dgm:presLayoutVars>
          <dgm:bulletEnabled val="1"/>
        </dgm:presLayoutVars>
      </dgm:prSet>
      <dgm:spPr/>
    </dgm:pt>
    <dgm:pt modelId="{A8142244-9323-4AA0-97FD-066409886DD7}" type="pres">
      <dgm:prSet presAssocID="{CEEEA237-0722-48B0-800F-1B5F6E4AC3DB}" presName="ConnectLine1" presStyleLbl="sibTrans1D1" presStyleIdx="1" presStyleCnt="8"/>
      <dgm:spPr>
        <a:noFill/>
        <a:ln w="6350" cap="flat" cmpd="sng" algn="ctr">
          <a:solidFill>
            <a:schemeClr val="accent1">
              <a:hueOff val="0"/>
              <a:satOff val="0"/>
              <a:lumOff val="0"/>
              <a:alphaOff val="0"/>
            </a:schemeClr>
          </a:solidFill>
          <a:prstDash val="dash"/>
          <a:miter lim="800000"/>
        </a:ln>
        <a:effectLst/>
      </dgm:spPr>
    </dgm:pt>
    <dgm:pt modelId="{34CBC1D4-B1A9-4289-A62F-E1F0BE40A676}" type="pres">
      <dgm:prSet presAssocID="{CEEEA237-0722-48B0-800F-1B5F6E4AC3DB}" presName="ConnectLineEnd1" presStyleLbl="lnNode1" presStyleIdx="1" presStyleCnt="8"/>
      <dgm:spPr/>
    </dgm:pt>
    <dgm:pt modelId="{E232F532-A50E-4EDD-AC17-8C6CEBA4A43F}" type="pres">
      <dgm:prSet presAssocID="{CEEEA237-0722-48B0-800F-1B5F6E4AC3DB}" presName="EmptyPane1" presStyleCnt="0"/>
      <dgm:spPr/>
    </dgm:pt>
    <dgm:pt modelId="{C4CEF9F6-08FB-4DA3-9268-A9FFF2910239}" type="pres">
      <dgm:prSet presAssocID="{3D3C1ACD-F38C-4CAD-8947-18C7E165742E}" presName="spaceBetweenRectangles1" presStyleCnt="0"/>
      <dgm:spPr/>
    </dgm:pt>
    <dgm:pt modelId="{D75DE185-444B-4CA7-9361-6B0D2DE14A4C}" type="pres">
      <dgm:prSet presAssocID="{F138128D-24A9-453A-84A5-433970FF9394}" presName="composite1" presStyleCnt="0"/>
      <dgm:spPr/>
    </dgm:pt>
    <dgm:pt modelId="{8336A224-2001-413B-9B85-C011A8D67A4E}" type="pres">
      <dgm:prSet presAssocID="{F138128D-24A9-453A-84A5-433970FF9394}" presName="parent1" presStyleLbl="alignNode1" presStyleIdx="2" presStyleCnt="8">
        <dgm:presLayoutVars>
          <dgm:chMax val="1"/>
          <dgm:chPref val="1"/>
          <dgm:bulletEnabled val="1"/>
        </dgm:presLayoutVars>
      </dgm:prSet>
      <dgm:spPr/>
    </dgm:pt>
    <dgm:pt modelId="{2653B674-4242-45D7-98B4-1C370F90C396}" type="pres">
      <dgm:prSet presAssocID="{F138128D-24A9-453A-84A5-433970FF9394}" presName="Childtext1" presStyleLbl="revTx" presStyleIdx="2" presStyleCnt="8">
        <dgm:presLayoutVars>
          <dgm:bulletEnabled val="1"/>
        </dgm:presLayoutVars>
      </dgm:prSet>
      <dgm:spPr/>
    </dgm:pt>
    <dgm:pt modelId="{99E5ECEF-3F02-4003-914D-492148AD9EA9}" type="pres">
      <dgm:prSet presAssocID="{F138128D-24A9-453A-84A5-433970FF9394}" presName="ConnectLine1" presStyleLbl="sibTrans1D1" presStyleIdx="2" presStyleCnt="8"/>
      <dgm:spPr>
        <a:noFill/>
        <a:ln w="6350" cap="flat" cmpd="sng" algn="ctr">
          <a:solidFill>
            <a:schemeClr val="accent1">
              <a:hueOff val="0"/>
              <a:satOff val="0"/>
              <a:lumOff val="0"/>
              <a:alphaOff val="0"/>
            </a:schemeClr>
          </a:solidFill>
          <a:prstDash val="dash"/>
          <a:miter lim="800000"/>
        </a:ln>
        <a:effectLst/>
      </dgm:spPr>
    </dgm:pt>
    <dgm:pt modelId="{79F7561C-F5BC-47FF-996B-FF070A67BB32}" type="pres">
      <dgm:prSet presAssocID="{F138128D-24A9-453A-84A5-433970FF9394}" presName="ConnectLineEnd1" presStyleLbl="lnNode1" presStyleIdx="2" presStyleCnt="8"/>
      <dgm:spPr/>
    </dgm:pt>
    <dgm:pt modelId="{6007E6D4-837F-4C8E-8AE3-94B2D18E39D4}" type="pres">
      <dgm:prSet presAssocID="{F138128D-24A9-453A-84A5-433970FF9394}" presName="EmptyPane1" presStyleCnt="0"/>
      <dgm:spPr/>
    </dgm:pt>
    <dgm:pt modelId="{9C95F050-8FED-42A8-90BB-64A65416050E}" type="pres">
      <dgm:prSet presAssocID="{66F66DDF-ECC2-49E8-AEFD-6EB3EE0CA8A5}" presName="spaceBetweenRectangles1" presStyleCnt="0"/>
      <dgm:spPr/>
    </dgm:pt>
    <dgm:pt modelId="{84ACAA6D-9C5C-444A-ABEE-C1C19A4587F5}" type="pres">
      <dgm:prSet presAssocID="{8AEFC939-FC86-4524-9843-B35D85D2D354}" presName="composite1" presStyleCnt="0"/>
      <dgm:spPr/>
    </dgm:pt>
    <dgm:pt modelId="{E42491DC-EA25-4BD3-AB32-46772FA33940}" type="pres">
      <dgm:prSet presAssocID="{8AEFC939-FC86-4524-9843-B35D85D2D354}" presName="parent1" presStyleLbl="alignNode1" presStyleIdx="3" presStyleCnt="8">
        <dgm:presLayoutVars>
          <dgm:chMax val="1"/>
          <dgm:chPref val="1"/>
          <dgm:bulletEnabled val="1"/>
        </dgm:presLayoutVars>
      </dgm:prSet>
      <dgm:spPr/>
    </dgm:pt>
    <dgm:pt modelId="{F118E927-5AEF-4B23-B801-9DB0BC1486C1}" type="pres">
      <dgm:prSet presAssocID="{8AEFC939-FC86-4524-9843-B35D85D2D354}" presName="Childtext1" presStyleLbl="revTx" presStyleIdx="3" presStyleCnt="8">
        <dgm:presLayoutVars>
          <dgm:bulletEnabled val="1"/>
        </dgm:presLayoutVars>
      </dgm:prSet>
      <dgm:spPr/>
    </dgm:pt>
    <dgm:pt modelId="{93AF8C9A-25EC-4250-BB86-A85F117381A7}" type="pres">
      <dgm:prSet presAssocID="{8AEFC939-FC86-4524-9843-B35D85D2D354}" presName="ConnectLine1" presStyleLbl="sibTrans1D1" presStyleIdx="3" presStyleCnt="8"/>
      <dgm:spPr>
        <a:noFill/>
        <a:ln w="6350" cap="flat" cmpd="sng" algn="ctr">
          <a:solidFill>
            <a:schemeClr val="accent1">
              <a:hueOff val="0"/>
              <a:satOff val="0"/>
              <a:lumOff val="0"/>
              <a:alphaOff val="0"/>
            </a:schemeClr>
          </a:solidFill>
          <a:prstDash val="dash"/>
          <a:miter lim="800000"/>
        </a:ln>
        <a:effectLst/>
      </dgm:spPr>
    </dgm:pt>
    <dgm:pt modelId="{07DC4F43-59AA-4C71-AEC5-800D5AACE046}" type="pres">
      <dgm:prSet presAssocID="{8AEFC939-FC86-4524-9843-B35D85D2D354}" presName="ConnectLineEnd1" presStyleLbl="lnNode1" presStyleIdx="3" presStyleCnt="8"/>
      <dgm:spPr/>
    </dgm:pt>
    <dgm:pt modelId="{D67C9B75-3F6F-4D71-A442-C18DC164B7B6}" type="pres">
      <dgm:prSet presAssocID="{8AEFC939-FC86-4524-9843-B35D85D2D354}" presName="EmptyPane1" presStyleCnt="0"/>
      <dgm:spPr/>
    </dgm:pt>
    <dgm:pt modelId="{FCF88C29-DDE6-4000-B5AB-E380BC4265FF}" type="pres">
      <dgm:prSet presAssocID="{9308FC92-86AC-4319-9B29-D8D040CC5B4B}" presName="spaceBetweenRectangles1" presStyleCnt="0"/>
      <dgm:spPr/>
    </dgm:pt>
    <dgm:pt modelId="{7B457B08-F73A-4690-8BB3-35C28658A885}" type="pres">
      <dgm:prSet presAssocID="{15701B26-679C-43A4-B59A-33F71C7D93D5}" presName="composite1" presStyleCnt="0"/>
      <dgm:spPr/>
    </dgm:pt>
    <dgm:pt modelId="{46CFA027-6305-416D-832D-623355C04C08}" type="pres">
      <dgm:prSet presAssocID="{15701B26-679C-43A4-B59A-33F71C7D93D5}" presName="parent1" presStyleLbl="alignNode1" presStyleIdx="4" presStyleCnt="8">
        <dgm:presLayoutVars>
          <dgm:chMax val="1"/>
          <dgm:chPref val="1"/>
          <dgm:bulletEnabled val="1"/>
        </dgm:presLayoutVars>
      </dgm:prSet>
      <dgm:spPr/>
    </dgm:pt>
    <dgm:pt modelId="{C53C8393-AF25-4C84-A846-99786B83F006}" type="pres">
      <dgm:prSet presAssocID="{15701B26-679C-43A4-B59A-33F71C7D93D5}" presName="Childtext1" presStyleLbl="revTx" presStyleIdx="4" presStyleCnt="8">
        <dgm:presLayoutVars>
          <dgm:bulletEnabled val="1"/>
        </dgm:presLayoutVars>
      </dgm:prSet>
      <dgm:spPr/>
    </dgm:pt>
    <dgm:pt modelId="{BB9B51D5-4897-41CB-95CA-0B94ABBEE0F4}" type="pres">
      <dgm:prSet presAssocID="{15701B26-679C-43A4-B59A-33F71C7D93D5}" presName="ConnectLine1" presStyleLbl="sibTrans1D1" presStyleIdx="4" presStyleCnt="8"/>
      <dgm:spPr>
        <a:noFill/>
        <a:ln w="6350" cap="flat" cmpd="sng" algn="ctr">
          <a:solidFill>
            <a:schemeClr val="accent1">
              <a:hueOff val="0"/>
              <a:satOff val="0"/>
              <a:lumOff val="0"/>
              <a:alphaOff val="0"/>
            </a:schemeClr>
          </a:solidFill>
          <a:prstDash val="dash"/>
          <a:miter lim="800000"/>
        </a:ln>
        <a:effectLst/>
      </dgm:spPr>
    </dgm:pt>
    <dgm:pt modelId="{48F26A3E-9888-43E5-8442-3DD161DB48A5}" type="pres">
      <dgm:prSet presAssocID="{15701B26-679C-43A4-B59A-33F71C7D93D5}" presName="ConnectLineEnd1" presStyleLbl="lnNode1" presStyleIdx="4" presStyleCnt="8"/>
      <dgm:spPr/>
    </dgm:pt>
    <dgm:pt modelId="{14F25E51-C883-4E26-80DA-B388D305F2A7}" type="pres">
      <dgm:prSet presAssocID="{15701B26-679C-43A4-B59A-33F71C7D93D5}" presName="EmptyPane1" presStyleCnt="0"/>
      <dgm:spPr/>
    </dgm:pt>
    <dgm:pt modelId="{125ECF95-278E-48A2-8756-14793EF3B86F}" type="pres">
      <dgm:prSet presAssocID="{B8FB0084-42EE-4703-94DF-E95F99515D75}" presName="spaceBetweenRectangles1" presStyleCnt="0"/>
      <dgm:spPr/>
    </dgm:pt>
    <dgm:pt modelId="{5E9DB5AC-CEAD-4697-95A3-E0D58A9D1CCA}" type="pres">
      <dgm:prSet presAssocID="{D282BA72-F38C-4B5B-81FF-8B8DE7F046B5}" presName="composite1" presStyleCnt="0"/>
      <dgm:spPr/>
    </dgm:pt>
    <dgm:pt modelId="{724066B8-DFEF-49C6-9FCE-96EB3383A578}" type="pres">
      <dgm:prSet presAssocID="{D282BA72-F38C-4B5B-81FF-8B8DE7F046B5}" presName="parent1" presStyleLbl="alignNode1" presStyleIdx="5" presStyleCnt="8">
        <dgm:presLayoutVars>
          <dgm:chMax val="1"/>
          <dgm:chPref val="1"/>
          <dgm:bulletEnabled val="1"/>
        </dgm:presLayoutVars>
      </dgm:prSet>
      <dgm:spPr/>
    </dgm:pt>
    <dgm:pt modelId="{A1507197-AD27-4D44-A77E-B28BFA853DD9}" type="pres">
      <dgm:prSet presAssocID="{D282BA72-F38C-4B5B-81FF-8B8DE7F046B5}" presName="Childtext1" presStyleLbl="revTx" presStyleIdx="5" presStyleCnt="8">
        <dgm:presLayoutVars>
          <dgm:bulletEnabled val="1"/>
        </dgm:presLayoutVars>
      </dgm:prSet>
      <dgm:spPr/>
    </dgm:pt>
    <dgm:pt modelId="{7A514BB8-CD4A-43EF-9F60-97067EAACA96}" type="pres">
      <dgm:prSet presAssocID="{D282BA72-F38C-4B5B-81FF-8B8DE7F046B5}" presName="ConnectLine1" presStyleLbl="sibTrans1D1" presStyleIdx="5" presStyleCnt="8"/>
      <dgm:spPr>
        <a:noFill/>
        <a:ln w="6350" cap="flat" cmpd="sng" algn="ctr">
          <a:solidFill>
            <a:schemeClr val="accent1">
              <a:hueOff val="0"/>
              <a:satOff val="0"/>
              <a:lumOff val="0"/>
              <a:alphaOff val="0"/>
            </a:schemeClr>
          </a:solidFill>
          <a:prstDash val="dash"/>
          <a:miter lim="800000"/>
        </a:ln>
        <a:effectLst/>
      </dgm:spPr>
    </dgm:pt>
    <dgm:pt modelId="{0488CA97-3E7E-4C49-9475-9CB649EC5D46}" type="pres">
      <dgm:prSet presAssocID="{D282BA72-F38C-4B5B-81FF-8B8DE7F046B5}" presName="ConnectLineEnd1" presStyleLbl="lnNode1" presStyleIdx="5" presStyleCnt="8"/>
      <dgm:spPr/>
    </dgm:pt>
    <dgm:pt modelId="{2AEC6EDB-F0FC-4624-B7FD-8C4AE7B12771}" type="pres">
      <dgm:prSet presAssocID="{D282BA72-F38C-4B5B-81FF-8B8DE7F046B5}" presName="EmptyPane1" presStyleCnt="0"/>
      <dgm:spPr/>
    </dgm:pt>
    <dgm:pt modelId="{91F532E3-F78E-49A9-8226-14194FCCCE37}" type="pres">
      <dgm:prSet presAssocID="{B4867BFE-BB7A-43A3-AF4A-DFBDC5A75E60}" presName="spaceBetweenRectangles1" presStyleCnt="0"/>
      <dgm:spPr/>
    </dgm:pt>
    <dgm:pt modelId="{90B03713-1C9D-4275-B5B7-6889766C8FC3}" type="pres">
      <dgm:prSet presAssocID="{BD8778F1-4F71-4D1E-BF93-DC7404B8AD2C}" presName="composite1" presStyleCnt="0"/>
      <dgm:spPr/>
    </dgm:pt>
    <dgm:pt modelId="{BCC2CDB8-F5F3-4F69-9B3E-1494A8FD9E57}" type="pres">
      <dgm:prSet presAssocID="{BD8778F1-4F71-4D1E-BF93-DC7404B8AD2C}" presName="parent1" presStyleLbl="alignNode1" presStyleIdx="6" presStyleCnt="8">
        <dgm:presLayoutVars>
          <dgm:chMax val="1"/>
          <dgm:chPref val="1"/>
          <dgm:bulletEnabled val="1"/>
        </dgm:presLayoutVars>
      </dgm:prSet>
      <dgm:spPr/>
    </dgm:pt>
    <dgm:pt modelId="{B67506EC-343C-4AFF-BE6A-4BE4B26E38BE}" type="pres">
      <dgm:prSet presAssocID="{BD8778F1-4F71-4D1E-BF93-DC7404B8AD2C}" presName="Childtext1" presStyleLbl="revTx" presStyleIdx="6" presStyleCnt="8">
        <dgm:presLayoutVars>
          <dgm:bulletEnabled val="1"/>
        </dgm:presLayoutVars>
      </dgm:prSet>
      <dgm:spPr/>
    </dgm:pt>
    <dgm:pt modelId="{8F15FB0B-BFEA-4B80-903E-42882220D8F0}" type="pres">
      <dgm:prSet presAssocID="{BD8778F1-4F71-4D1E-BF93-DC7404B8AD2C}" presName="ConnectLine1" presStyleLbl="sibTrans1D1" presStyleIdx="6" presStyleCnt="8"/>
      <dgm:spPr>
        <a:noFill/>
        <a:ln w="6350" cap="flat" cmpd="sng" algn="ctr">
          <a:solidFill>
            <a:schemeClr val="accent1">
              <a:hueOff val="0"/>
              <a:satOff val="0"/>
              <a:lumOff val="0"/>
              <a:alphaOff val="0"/>
            </a:schemeClr>
          </a:solidFill>
          <a:prstDash val="dash"/>
          <a:miter lim="800000"/>
        </a:ln>
        <a:effectLst/>
      </dgm:spPr>
    </dgm:pt>
    <dgm:pt modelId="{C23D24EB-3217-47A1-A055-35C541FDA6E9}" type="pres">
      <dgm:prSet presAssocID="{BD8778F1-4F71-4D1E-BF93-DC7404B8AD2C}" presName="ConnectLineEnd1" presStyleLbl="lnNode1" presStyleIdx="6" presStyleCnt="8"/>
      <dgm:spPr/>
    </dgm:pt>
    <dgm:pt modelId="{C37B919D-8CE3-46EC-B9E0-F6F54E671B9C}" type="pres">
      <dgm:prSet presAssocID="{BD8778F1-4F71-4D1E-BF93-DC7404B8AD2C}" presName="EmptyPane1" presStyleCnt="0"/>
      <dgm:spPr/>
    </dgm:pt>
    <dgm:pt modelId="{043A0552-E304-43E5-ADC5-393205D6F782}" type="pres">
      <dgm:prSet presAssocID="{7E689F4F-573E-4E6B-B6E7-3E97DB45B139}" presName="spaceBetweenRectangles1" presStyleCnt="0"/>
      <dgm:spPr/>
    </dgm:pt>
    <dgm:pt modelId="{F21F86BA-ECBB-48DC-807B-EF4DA68FFD01}" type="pres">
      <dgm:prSet presAssocID="{E21A69AE-EC3F-4575-AE12-67D002CB4E21}" presName="composite1" presStyleCnt="0"/>
      <dgm:spPr/>
    </dgm:pt>
    <dgm:pt modelId="{242087D7-DB40-491D-A8E8-9D7A90C0E802}" type="pres">
      <dgm:prSet presAssocID="{E21A69AE-EC3F-4575-AE12-67D002CB4E21}" presName="parent1" presStyleLbl="alignNode1" presStyleIdx="7" presStyleCnt="8">
        <dgm:presLayoutVars>
          <dgm:chMax val="1"/>
          <dgm:chPref val="1"/>
          <dgm:bulletEnabled val="1"/>
        </dgm:presLayoutVars>
      </dgm:prSet>
      <dgm:spPr/>
    </dgm:pt>
    <dgm:pt modelId="{0A232B0F-B7D7-4116-800E-787902AAAF88}" type="pres">
      <dgm:prSet presAssocID="{E21A69AE-EC3F-4575-AE12-67D002CB4E21}" presName="Childtext1" presStyleLbl="revTx" presStyleIdx="7" presStyleCnt="8">
        <dgm:presLayoutVars>
          <dgm:bulletEnabled val="1"/>
        </dgm:presLayoutVars>
      </dgm:prSet>
      <dgm:spPr/>
    </dgm:pt>
    <dgm:pt modelId="{007F1C7C-9E0F-4CC9-BA4C-FD6872990884}" type="pres">
      <dgm:prSet presAssocID="{E21A69AE-EC3F-4575-AE12-67D002CB4E21}" presName="ConnectLine1" presStyleLbl="sibTrans1D1" presStyleIdx="7" presStyleCnt="8"/>
      <dgm:spPr>
        <a:noFill/>
        <a:ln w="6350" cap="flat" cmpd="sng" algn="ctr">
          <a:solidFill>
            <a:schemeClr val="accent1">
              <a:hueOff val="0"/>
              <a:satOff val="0"/>
              <a:lumOff val="0"/>
              <a:alphaOff val="0"/>
            </a:schemeClr>
          </a:solidFill>
          <a:prstDash val="dash"/>
          <a:miter lim="800000"/>
        </a:ln>
        <a:effectLst/>
      </dgm:spPr>
    </dgm:pt>
    <dgm:pt modelId="{4063997C-7580-4355-81DD-B4B03618DBEF}" type="pres">
      <dgm:prSet presAssocID="{E21A69AE-EC3F-4575-AE12-67D002CB4E21}" presName="ConnectLineEnd1" presStyleLbl="lnNode1" presStyleIdx="7" presStyleCnt="8"/>
      <dgm:spPr/>
    </dgm:pt>
    <dgm:pt modelId="{50A019D5-B2B4-48FE-AAB0-189A5BBD0501}" type="pres">
      <dgm:prSet presAssocID="{E21A69AE-EC3F-4575-AE12-67D002CB4E21}" presName="EmptyPane1" presStyleCnt="0"/>
      <dgm:spPr/>
    </dgm:pt>
  </dgm:ptLst>
  <dgm:cxnLst>
    <dgm:cxn modelId="{3D591004-CF7E-4152-A778-6067A7683E77}" type="presOf" srcId="{9DCCC98F-C1BC-4D30-A0C1-E97070A644FA}" destId="{61E5ACE3-9F10-47EB-B68E-7EF83680ED09}" srcOrd="0" destOrd="0" presId="urn:microsoft.com/office/officeart/2016/7/layout/RoundedRectangleTimeline"/>
    <dgm:cxn modelId="{8BB11C13-CCFE-44BC-B497-9215EDE4EEBF}" srcId="{9DCCC98F-C1BC-4D30-A0C1-E97070A644FA}" destId="{CEEEA237-0722-48B0-800F-1B5F6E4AC3DB}" srcOrd="1" destOrd="0" parTransId="{566B2765-50CB-43C3-952A-54E8020589D7}" sibTransId="{3D3C1ACD-F38C-4CAD-8947-18C7E165742E}"/>
    <dgm:cxn modelId="{C61CE313-82C1-4E39-B660-CE8451ECE259}" srcId="{9DCCC98F-C1BC-4D30-A0C1-E97070A644FA}" destId="{D282BA72-F38C-4B5B-81FF-8B8DE7F046B5}" srcOrd="5" destOrd="0" parTransId="{CBD14DBD-064E-454E-87BF-95C983E288E5}" sibTransId="{B4867BFE-BB7A-43A3-AF4A-DFBDC5A75E60}"/>
    <dgm:cxn modelId="{A9095314-E5F5-416A-B476-C242AF3F0B35}" type="presOf" srcId="{84F3A0B6-ECCB-43EA-9F25-685EBDBECC4B}" destId="{B67506EC-343C-4AFF-BE6A-4BE4B26E38BE}" srcOrd="0" destOrd="0" presId="urn:microsoft.com/office/officeart/2016/7/layout/RoundedRectangleTimeline"/>
    <dgm:cxn modelId="{3765271E-57CA-4575-B274-2DB4B97755C0}" srcId="{D282BA72-F38C-4B5B-81FF-8B8DE7F046B5}" destId="{DB3ED748-F837-45B9-8050-837B4BAB32C3}" srcOrd="0" destOrd="0" parTransId="{12E2DD9B-F0C0-45C3-A976-9738CE536FDD}" sibTransId="{6BA17D53-6AB9-4E13-9E83-4C8977F24C8F}"/>
    <dgm:cxn modelId="{B97AAB24-6B3D-42FF-A80B-A1C83795146A}" type="presOf" srcId="{BD8778F1-4F71-4D1E-BF93-DC7404B8AD2C}" destId="{BCC2CDB8-F5F3-4F69-9B3E-1494A8FD9E57}" srcOrd="0" destOrd="0" presId="urn:microsoft.com/office/officeart/2016/7/layout/RoundedRectangleTimeline"/>
    <dgm:cxn modelId="{C4A79A30-7B55-44AE-8A30-AF246578DDEB}" type="presOf" srcId="{CC44D1DC-F012-434C-A6FF-8D825A9875D5}" destId="{0A232B0F-B7D7-4116-800E-787902AAAF88}" srcOrd="0" destOrd="0" presId="urn:microsoft.com/office/officeart/2016/7/layout/RoundedRectangleTimeline"/>
    <dgm:cxn modelId="{257E2731-5656-435A-B181-00F9A68ABC79}" srcId="{9DCCC98F-C1BC-4D30-A0C1-E97070A644FA}" destId="{BD8778F1-4F71-4D1E-BF93-DC7404B8AD2C}" srcOrd="6" destOrd="0" parTransId="{D219BDAA-57CA-4D8B-9BD0-88D2E31FBFBD}" sibTransId="{7E689F4F-573E-4E6B-B6E7-3E97DB45B139}"/>
    <dgm:cxn modelId="{7F1B5F36-DA21-46ED-BE22-7205950D7911}" srcId="{8AEFC939-FC86-4524-9843-B35D85D2D354}" destId="{4505079D-6F1C-441F-AA52-D96DC854D8BC}" srcOrd="0" destOrd="0" parTransId="{62AB20B3-5C3A-4742-8FD8-3FDBD04CC0A9}" sibTransId="{7D3E0D02-E1E2-4181-AFB9-7DC01D5AE303}"/>
    <dgm:cxn modelId="{B8A28068-5520-42D7-A0F1-4773F64A7307}" type="presOf" srcId="{ED88F467-CFE9-4B59-ABEB-258DC12FC413}" destId="{C53C8393-AF25-4C84-A846-99786B83F006}" srcOrd="0" destOrd="0" presId="urn:microsoft.com/office/officeart/2016/7/layout/RoundedRectangleTimeline"/>
    <dgm:cxn modelId="{E776E66A-2671-461A-8F40-B9A9F5D256CE}" type="presOf" srcId="{15701B26-679C-43A4-B59A-33F71C7D93D5}" destId="{46CFA027-6305-416D-832D-623355C04C08}" srcOrd="0" destOrd="0" presId="urn:microsoft.com/office/officeart/2016/7/layout/RoundedRectangleTimeline"/>
    <dgm:cxn modelId="{E5741E4B-B4C1-4349-BAB0-64CEEE181D73}" type="presOf" srcId="{5A3E93B7-E05B-490F-BC6C-CFF45AFC4DD6}" destId="{2653B674-4242-45D7-98B4-1C370F90C396}" srcOrd="0" destOrd="0" presId="urn:microsoft.com/office/officeart/2016/7/layout/RoundedRectangleTimeline"/>
    <dgm:cxn modelId="{97CF9B70-BCFA-412A-B4D8-51270F040AD7}" srcId="{9DCCC98F-C1BC-4D30-A0C1-E97070A644FA}" destId="{F138128D-24A9-453A-84A5-433970FF9394}" srcOrd="2" destOrd="0" parTransId="{60314FE3-9A5F-4036-A2F0-00B5D10D4B8F}" sibTransId="{66F66DDF-ECC2-49E8-AEFD-6EB3EE0CA8A5}"/>
    <dgm:cxn modelId="{3FA24D74-30F2-4FE0-986D-0ACBCF079642}" srcId="{9DCCC98F-C1BC-4D30-A0C1-E97070A644FA}" destId="{E21A69AE-EC3F-4575-AE12-67D002CB4E21}" srcOrd="7" destOrd="0" parTransId="{FA9E9F62-96F7-4DED-91DB-8F7CCF0B136D}" sibTransId="{EE74FBF1-3141-4D44-A47F-7B0085307816}"/>
    <dgm:cxn modelId="{A953D482-5D51-41F2-85AD-0701FC61FD5F}" type="presOf" srcId="{4505079D-6F1C-441F-AA52-D96DC854D8BC}" destId="{F118E927-5AEF-4B23-B801-9DB0BC1486C1}" srcOrd="0" destOrd="0" presId="urn:microsoft.com/office/officeart/2016/7/layout/RoundedRectangleTimeline"/>
    <dgm:cxn modelId="{DB289089-F90E-4843-92F1-3E94CFDBB92E}" srcId="{9DCCC98F-C1BC-4D30-A0C1-E97070A644FA}" destId="{8AEFC939-FC86-4524-9843-B35D85D2D354}" srcOrd="3" destOrd="0" parTransId="{1F965998-2DCC-40B0-BCEE-183DE2182E7B}" sibTransId="{9308FC92-86AC-4319-9B29-D8D040CC5B4B}"/>
    <dgm:cxn modelId="{8A48AF94-811F-40B5-BC9B-9D24CB9ED073}" srcId="{F138128D-24A9-453A-84A5-433970FF9394}" destId="{5A3E93B7-E05B-490F-BC6C-CFF45AFC4DD6}" srcOrd="0" destOrd="0" parTransId="{0631843B-2B05-4580-B070-460ADD534236}" sibTransId="{CDA2CCF1-35B8-4B75-809B-3324A4694F3F}"/>
    <dgm:cxn modelId="{28DEC298-309A-40E2-9E13-706EA54E69A2}" type="presOf" srcId="{A987BA72-37DE-45BB-9BB1-5A1B85B8BCD2}" destId="{519BEFA3-606A-47E4-B0AE-9BA08615E963}" srcOrd="0" destOrd="0" presId="urn:microsoft.com/office/officeart/2016/7/layout/RoundedRectangleTimeline"/>
    <dgm:cxn modelId="{B154D79E-111F-4D9D-B82D-2F280B452854}" srcId="{E21A69AE-EC3F-4575-AE12-67D002CB4E21}" destId="{CC44D1DC-F012-434C-A6FF-8D825A9875D5}" srcOrd="0" destOrd="0" parTransId="{5FF0B568-0DEF-400B-A031-DD4C14B1EC41}" sibTransId="{50ACD98F-3C3F-4D34-91DE-D3275848133B}"/>
    <dgm:cxn modelId="{9D92DAA3-F306-4FC1-87B4-B5889C50B71D}" type="presOf" srcId="{DB3ED748-F837-45B9-8050-837B4BAB32C3}" destId="{A1507197-AD27-4D44-A77E-B28BFA853DD9}" srcOrd="0" destOrd="0" presId="urn:microsoft.com/office/officeart/2016/7/layout/RoundedRectangleTimeline"/>
    <dgm:cxn modelId="{6543DFA7-61FE-40DB-8989-08ED4FE20CDF}" type="presOf" srcId="{4B577540-66E7-4036-9BD2-36BD426082AE}" destId="{BF9FB646-211A-4C69-889C-636B02C81184}" srcOrd="0" destOrd="0" presId="urn:microsoft.com/office/officeart/2016/7/layout/RoundedRectangleTimeline"/>
    <dgm:cxn modelId="{660C02AD-7A38-4B8D-9356-1EB2DBA64A7D}" srcId="{BD8778F1-4F71-4D1E-BF93-DC7404B8AD2C}" destId="{84F3A0B6-ECCB-43EA-9F25-685EBDBECC4B}" srcOrd="0" destOrd="0" parTransId="{ED7D2D61-C37B-40B3-B1A4-82BDDC3CDC4F}" sibTransId="{7A294B2A-1E83-4353-A8D4-A90372AD2DDF}"/>
    <dgm:cxn modelId="{BFE175B5-8B4D-439F-AA38-0EC0B5C82B05}" srcId="{CEEEA237-0722-48B0-800F-1B5F6E4AC3DB}" destId="{4B577540-66E7-4036-9BD2-36BD426082AE}" srcOrd="0" destOrd="0" parTransId="{19A70DA2-EBDC-4E79-A3D3-09EFA2F6B0C9}" sibTransId="{1B641966-C4E7-47A7-AF00-92D19B058B65}"/>
    <dgm:cxn modelId="{9EB888B7-5C29-43BD-AD63-94B70B88A629}" srcId="{15701B26-679C-43A4-B59A-33F71C7D93D5}" destId="{ED88F467-CFE9-4B59-ABEB-258DC12FC413}" srcOrd="0" destOrd="0" parTransId="{79D28C23-68D8-4229-9616-59D5DD18698A}" sibTransId="{E5A5DD27-4BBC-45D2-A466-49EC34716040}"/>
    <dgm:cxn modelId="{EBF1A6BE-6164-4A1E-AF3F-43BF583C0586}" type="presOf" srcId="{D282BA72-F38C-4B5B-81FF-8B8DE7F046B5}" destId="{724066B8-DFEF-49C6-9FCE-96EB3383A578}" srcOrd="0" destOrd="0" presId="urn:microsoft.com/office/officeart/2016/7/layout/RoundedRectangleTimeline"/>
    <dgm:cxn modelId="{0607E6BE-F8CF-4555-974E-87550019CF16}" type="presOf" srcId="{E21A69AE-EC3F-4575-AE12-67D002CB4E21}" destId="{242087D7-DB40-491D-A8E8-9D7A90C0E802}" srcOrd="0" destOrd="0" presId="urn:microsoft.com/office/officeart/2016/7/layout/RoundedRectangleTimeline"/>
    <dgm:cxn modelId="{E6BA2DC0-85CD-4FD3-BE42-6B2CFF1C1832}" type="presOf" srcId="{8AEFC939-FC86-4524-9843-B35D85D2D354}" destId="{E42491DC-EA25-4BD3-AB32-46772FA33940}" srcOrd="0" destOrd="0" presId="urn:microsoft.com/office/officeart/2016/7/layout/RoundedRectangleTimeline"/>
    <dgm:cxn modelId="{D5C53FCE-2BCB-4718-B519-B3B40A06AD3C}" type="presOf" srcId="{CEEEA237-0722-48B0-800F-1B5F6E4AC3DB}" destId="{AA9ABC41-581A-4464-936C-2B0F7FB35184}" srcOrd="0" destOrd="0" presId="urn:microsoft.com/office/officeart/2016/7/layout/RoundedRectangleTimeline"/>
    <dgm:cxn modelId="{179C83CF-BAF3-4A19-AFB4-B8AFF535C6E5}" type="presOf" srcId="{F138128D-24A9-453A-84A5-433970FF9394}" destId="{8336A224-2001-413B-9B85-C011A8D67A4E}" srcOrd="0" destOrd="0" presId="urn:microsoft.com/office/officeart/2016/7/layout/RoundedRectangleTimeline"/>
    <dgm:cxn modelId="{5B56F5D5-BEA4-4068-8D37-565BFAA82B3C}" srcId="{9DCCC98F-C1BC-4D30-A0C1-E97070A644FA}" destId="{15701B26-679C-43A4-B59A-33F71C7D93D5}" srcOrd="4" destOrd="0" parTransId="{5F238DFA-CD67-4A68-B6FE-4C901717BD91}" sibTransId="{B8FB0084-42EE-4703-94DF-E95F99515D75}"/>
    <dgm:cxn modelId="{3AC978F0-A86B-4E69-BACE-C16D02729FFB}" type="presOf" srcId="{6FCA2D2F-F498-4F1A-9F66-464B355494F1}" destId="{CACA9C44-465A-4B4E-A59E-D46FCA8F8075}" srcOrd="0" destOrd="0" presId="urn:microsoft.com/office/officeart/2016/7/layout/RoundedRectangleTimeline"/>
    <dgm:cxn modelId="{0B3F6BF1-674C-4622-95AF-FC287803C0D8}" srcId="{A987BA72-37DE-45BB-9BB1-5A1B85B8BCD2}" destId="{6FCA2D2F-F498-4F1A-9F66-464B355494F1}" srcOrd="0" destOrd="0" parTransId="{2517EEBF-E303-403C-8DEF-EC01B55CF12B}" sibTransId="{26218324-E77E-495D-8FF9-5E21D1AE0728}"/>
    <dgm:cxn modelId="{8F3F6DF9-F567-48EE-B2FB-3713B7AF5A10}" srcId="{9DCCC98F-C1BC-4D30-A0C1-E97070A644FA}" destId="{A987BA72-37DE-45BB-9BB1-5A1B85B8BCD2}" srcOrd="0" destOrd="0" parTransId="{D1E04731-9C7D-40DC-942B-094E3A1B2068}" sibTransId="{5A1876D8-3209-4054-9A44-AB8EE12FAE6A}"/>
    <dgm:cxn modelId="{39F3D981-9FE5-4069-BCDF-5A6A9E7EC04D}" type="presParOf" srcId="{61E5ACE3-9F10-47EB-B68E-7EF83680ED09}" destId="{48B7F15C-6AE4-44B8-A1F5-F02BB207F54D}" srcOrd="0" destOrd="0" presId="urn:microsoft.com/office/officeart/2016/7/layout/RoundedRectangleTimeline"/>
    <dgm:cxn modelId="{14DD7110-B829-4E26-AC34-31E8F9A15483}" type="presParOf" srcId="{48B7F15C-6AE4-44B8-A1F5-F02BB207F54D}" destId="{519BEFA3-606A-47E4-B0AE-9BA08615E963}" srcOrd="0" destOrd="0" presId="urn:microsoft.com/office/officeart/2016/7/layout/RoundedRectangleTimeline"/>
    <dgm:cxn modelId="{99D71162-76B3-42B9-9351-E6516A7B2DF2}" type="presParOf" srcId="{48B7F15C-6AE4-44B8-A1F5-F02BB207F54D}" destId="{CACA9C44-465A-4B4E-A59E-D46FCA8F8075}" srcOrd="1" destOrd="0" presId="urn:microsoft.com/office/officeart/2016/7/layout/RoundedRectangleTimeline"/>
    <dgm:cxn modelId="{CE77134E-1CE6-49F2-A1B3-6FE534320264}" type="presParOf" srcId="{48B7F15C-6AE4-44B8-A1F5-F02BB207F54D}" destId="{BD038BDB-2B50-4FC1-BEB9-1097C217B26D}" srcOrd="2" destOrd="0" presId="urn:microsoft.com/office/officeart/2016/7/layout/RoundedRectangleTimeline"/>
    <dgm:cxn modelId="{72DCB41F-222F-4094-8C42-0176B5E00321}" type="presParOf" srcId="{48B7F15C-6AE4-44B8-A1F5-F02BB207F54D}" destId="{9D5376CC-36E0-435A-885D-7187D3BEAE68}" srcOrd="3" destOrd="0" presId="urn:microsoft.com/office/officeart/2016/7/layout/RoundedRectangleTimeline"/>
    <dgm:cxn modelId="{D8DB8A53-3656-4AFE-8C91-7466EB10DABA}" type="presParOf" srcId="{48B7F15C-6AE4-44B8-A1F5-F02BB207F54D}" destId="{436A610D-412A-4BBE-8EC4-9CFE0C98C9A8}" srcOrd="4" destOrd="0" presId="urn:microsoft.com/office/officeart/2016/7/layout/RoundedRectangleTimeline"/>
    <dgm:cxn modelId="{2F36C9F5-4A61-4455-AB95-9FD5CD853C56}" type="presParOf" srcId="{61E5ACE3-9F10-47EB-B68E-7EF83680ED09}" destId="{BA6664DF-06F4-42A2-B95B-801E1F530930}" srcOrd="1" destOrd="0" presId="urn:microsoft.com/office/officeart/2016/7/layout/RoundedRectangleTimeline"/>
    <dgm:cxn modelId="{2ACE6205-DCDD-41FB-B4FD-3FF7BC09DAE8}" type="presParOf" srcId="{61E5ACE3-9F10-47EB-B68E-7EF83680ED09}" destId="{082324D3-D6E9-4BFC-A0F0-60AD2E42F4FF}" srcOrd="2" destOrd="0" presId="urn:microsoft.com/office/officeart/2016/7/layout/RoundedRectangleTimeline"/>
    <dgm:cxn modelId="{A0EB1C1F-4456-4D62-BD33-75548FCB9AB2}" type="presParOf" srcId="{082324D3-D6E9-4BFC-A0F0-60AD2E42F4FF}" destId="{AA9ABC41-581A-4464-936C-2B0F7FB35184}" srcOrd="0" destOrd="0" presId="urn:microsoft.com/office/officeart/2016/7/layout/RoundedRectangleTimeline"/>
    <dgm:cxn modelId="{7B7597AD-3998-4EB1-B795-560EE60562D1}" type="presParOf" srcId="{082324D3-D6E9-4BFC-A0F0-60AD2E42F4FF}" destId="{BF9FB646-211A-4C69-889C-636B02C81184}" srcOrd="1" destOrd="0" presId="urn:microsoft.com/office/officeart/2016/7/layout/RoundedRectangleTimeline"/>
    <dgm:cxn modelId="{F5DB0E08-9003-4B2F-B440-69A23A7BB743}" type="presParOf" srcId="{082324D3-D6E9-4BFC-A0F0-60AD2E42F4FF}" destId="{A8142244-9323-4AA0-97FD-066409886DD7}" srcOrd="2" destOrd="0" presId="urn:microsoft.com/office/officeart/2016/7/layout/RoundedRectangleTimeline"/>
    <dgm:cxn modelId="{C4F025B7-46C1-424F-B1AF-4BAD32CCA647}" type="presParOf" srcId="{082324D3-D6E9-4BFC-A0F0-60AD2E42F4FF}" destId="{34CBC1D4-B1A9-4289-A62F-E1F0BE40A676}" srcOrd="3" destOrd="0" presId="urn:microsoft.com/office/officeart/2016/7/layout/RoundedRectangleTimeline"/>
    <dgm:cxn modelId="{BBFED241-DF00-4699-AD5D-2785C26A5E56}" type="presParOf" srcId="{082324D3-D6E9-4BFC-A0F0-60AD2E42F4FF}" destId="{E232F532-A50E-4EDD-AC17-8C6CEBA4A43F}" srcOrd="4" destOrd="0" presId="urn:microsoft.com/office/officeart/2016/7/layout/RoundedRectangleTimeline"/>
    <dgm:cxn modelId="{59DA2014-6F57-4468-AF19-1FA6D30D13D7}" type="presParOf" srcId="{61E5ACE3-9F10-47EB-B68E-7EF83680ED09}" destId="{C4CEF9F6-08FB-4DA3-9268-A9FFF2910239}" srcOrd="3" destOrd="0" presId="urn:microsoft.com/office/officeart/2016/7/layout/RoundedRectangleTimeline"/>
    <dgm:cxn modelId="{34DDCCE1-42D7-4EFA-9B30-A39D1F1738F9}" type="presParOf" srcId="{61E5ACE3-9F10-47EB-B68E-7EF83680ED09}" destId="{D75DE185-444B-4CA7-9361-6B0D2DE14A4C}" srcOrd="4" destOrd="0" presId="urn:microsoft.com/office/officeart/2016/7/layout/RoundedRectangleTimeline"/>
    <dgm:cxn modelId="{083ADD58-AF88-472E-9EFF-D18B6F75D1D2}" type="presParOf" srcId="{D75DE185-444B-4CA7-9361-6B0D2DE14A4C}" destId="{8336A224-2001-413B-9B85-C011A8D67A4E}" srcOrd="0" destOrd="0" presId="urn:microsoft.com/office/officeart/2016/7/layout/RoundedRectangleTimeline"/>
    <dgm:cxn modelId="{0535AC3A-B09F-4251-8F7A-DE09EF152DEF}" type="presParOf" srcId="{D75DE185-444B-4CA7-9361-6B0D2DE14A4C}" destId="{2653B674-4242-45D7-98B4-1C370F90C396}" srcOrd="1" destOrd="0" presId="urn:microsoft.com/office/officeart/2016/7/layout/RoundedRectangleTimeline"/>
    <dgm:cxn modelId="{FA5F496F-D82C-4F2A-A1AC-80B4DED441BD}" type="presParOf" srcId="{D75DE185-444B-4CA7-9361-6B0D2DE14A4C}" destId="{99E5ECEF-3F02-4003-914D-492148AD9EA9}" srcOrd="2" destOrd="0" presId="urn:microsoft.com/office/officeart/2016/7/layout/RoundedRectangleTimeline"/>
    <dgm:cxn modelId="{2223246E-DD04-4CDA-9923-66112F77BEAD}" type="presParOf" srcId="{D75DE185-444B-4CA7-9361-6B0D2DE14A4C}" destId="{79F7561C-F5BC-47FF-996B-FF070A67BB32}" srcOrd="3" destOrd="0" presId="urn:microsoft.com/office/officeart/2016/7/layout/RoundedRectangleTimeline"/>
    <dgm:cxn modelId="{1EE04D68-71E1-4D36-B4FE-CC2B69AC0450}" type="presParOf" srcId="{D75DE185-444B-4CA7-9361-6B0D2DE14A4C}" destId="{6007E6D4-837F-4C8E-8AE3-94B2D18E39D4}" srcOrd="4" destOrd="0" presId="urn:microsoft.com/office/officeart/2016/7/layout/RoundedRectangleTimeline"/>
    <dgm:cxn modelId="{2A2D84E8-FBCE-4E71-A850-DA625ECEEAE2}" type="presParOf" srcId="{61E5ACE3-9F10-47EB-B68E-7EF83680ED09}" destId="{9C95F050-8FED-42A8-90BB-64A65416050E}" srcOrd="5" destOrd="0" presId="urn:microsoft.com/office/officeart/2016/7/layout/RoundedRectangleTimeline"/>
    <dgm:cxn modelId="{AAF26858-8343-4DC8-A5B7-6CC3729D54FB}" type="presParOf" srcId="{61E5ACE3-9F10-47EB-B68E-7EF83680ED09}" destId="{84ACAA6D-9C5C-444A-ABEE-C1C19A4587F5}" srcOrd="6" destOrd="0" presId="urn:microsoft.com/office/officeart/2016/7/layout/RoundedRectangleTimeline"/>
    <dgm:cxn modelId="{15783AE0-1C2E-4607-A7DD-0AFBADF3CB25}" type="presParOf" srcId="{84ACAA6D-9C5C-444A-ABEE-C1C19A4587F5}" destId="{E42491DC-EA25-4BD3-AB32-46772FA33940}" srcOrd="0" destOrd="0" presId="urn:microsoft.com/office/officeart/2016/7/layout/RoundedRectangleTimeline"/>
    <dgm:cxn modelId="{21D2A920-56C7-4A9B-B5FF-5D4B86B0552C}" type="presParOf" srcId="{84ACAA6D-9C5C-444A-ABEE-C1C19A4587F5}" destId="{F118E927-5AEF-4B23-B801-9DB0BC1486C1}" srcOrd="1" destOrd="0" presId="urn:microsoft.com/office/officeart/2016/7/layout/RoundedRectangleTimeline"/>
    <dgm:cxn modelId="{F43CDA88-1EC1-4EF2-8718-1AA0DABA6E23}" type="presParOf" srcId="{84ACAA6D-9C5C-444A-ABEE-C1C19A4587F5}" destId="{93AF8C9A-25EC-4250-BB86-A85F117381A7}" srcOrd="2" destOrd="0" presId="urn:microsoft.com/office/officeart/2016/7/layout/RoundedRectangleTimeline"/>
    <dgm:cxn modelId="{39CBC303-40A9-43F9-88B7-C1E624C40328}" type="presParOf" srcId="{84ACAA6D-9C5C-444A-ABEE-C1C19A4587F5}" destId="{07DC4F43-59AA-4C71-AEC5-800D5AACE046}" srcOrd="3" destOrd="0" presId="urn:microsoft.com/office/officeart/2016/7/layout/RoundedRectangleTimeline"/>
    <dgm:cxn modelId="{3C2DF343-A30D-41FF-9CFD-E8F41FFE6D64}" type="presParOf" srcId="{84ACAA6D-9C5C-444A-ABEE-C1C19A4587F5}" destId="{D67C9B75-3F6F-4D71-A442-C18DC164B7B6}" srcOrd="4" destOrd="0" presId="urn:microsoft.com/office/officeart/2016/7/layout/RoundedRectangleTimeline"/>
    <dgm:cxn modelId="{AF871F39-D0CA-4B3B-BAC6-40F8F7C0E885}" type="presParOf" srcId="{61E5ACE3-9F10-47EB-B68E-7EF83680ED09}" destId="{FCF88C29-DDE6-4000-B5AB-E380BC4265FF}" srcOrd="7" destOrd="0" presId="urn:microsoft.com/office/officeart/2016/7/layout/RoundedRectangleTimeline"/>
    <dgm:cxn modelId="{8BAD2B9B-0416-4AA4-960D-BAE686789ECC}" type="presParOf" srcId="{61E5ACE3-9F10-47EB-B68E-7EF83680ED09}" destId="{7B457B08-F73A-4690-8BB3-35C28658A885}" srcOrd="8" destOrd="0" presId="urn:microsoft.com/office/officeart/2016/7/layout/RoundedRectangleTimeline"/>
    <dgm:cxn modelId="{C84F444F-158A-46AD-8724-95167BEB2BD0}" type="presParOf" srcId="{7B457B08-F73A-4690-8BB3-35C28658A885}" destId="{46CFA027-6305-416D-832D-623355C04C08}" srcOrd="0" destOrd="0" presId="urn:microsoft.com/office/officeart/2016/7/layout/RoundedRectangleTimeline"/>
    <dgm:cxn modelId="{787A6C10-84B2-4EDC-91F7-41E2BB715089}" type="presParOf" srcId="{7B457B08-F73A-4690-8BB3-35C28658A885}" destId="{C53C8393-AF25-4C84-A846-99786B83F006}" srcOrd="1" destOrd="0" presId="urn:microsoft.com/office/officeart/2016/7/layout/RoundedRectangleTimeline"/>
    <dgm:cxn modelId="{E461A51E-F031-48AA-9EC2-8C51F58FD6C8}" type="presParOf" srcId="{7B457B08-F73A-4690-8BB3-35C28658A885}" destId="{BB9B51D5-4897-41CB-95CA-0B94ABBEE0F4}" srcOrd="2" destOrd="0" presId="urn:microsoft.com/office/officeart/2016/7/layout/RoundedRectangleTimeline"/>
    <dgm:cxn modelId="{53CFD1B0-9A6E-4B8E-B513-E6BB0A28ED01}" type="presParOf" srcId="{7B457B08-F73A-4690-8BB3-35C28658A885}" destId="{48F26A3E-9888-43E5-8442-3DD161DB48A5}" srcOrd="3" destOrd="0" presId="urn:microsoft.com/office/officeart/2016/7/layout/RoundedRectangleTimeline"/>
    <dgm:cxn modelId="{971FF81B-FB4B-4E62-A80D-B12AB77363AC}" type="presParOf" srcId="{7B457B08-F73A-4690-8BB3-35C28658A885}" destId="{14F25E51-C883-4E26-80DA-B388D305F2A7}" srcOrd="4" destOrd="0" presId="urn:microsoft.com/office/officeart/2016/7/layout/RoundedRectangleTimeline"/>
    <dgm:cxn modelId="{7B1F5B7C-A637-478E-B3E6-587E6AE267FD}" type="presParOf" srcId="{61E5ACE3-9F10-47EB-B68E-7EF83680ED09}" destId="{125ECF95-278E-48A2-8756-14793EF3B86F}" srcOrd="9" destOrd="0" presId="urn:microsoft.com/office/officeart/2016/7/layout/RoundedRectangleTimeline"/>
    <dgm:cxn modelId="{F45C77AF-12BF-4222-9133-98DA38403B67}" type="presParOf" srcId="{61E5ACE3-9F10-47EB-B68E-7EF83680ED09}" destId="{5E9DB5AC-CEAD-4697-95A3-E0D58A9D1CCA}" srcOrd="10" destOrd="0" presId="urn:microsoft.com/office/officeart/2016/7/layout/RoundedRectangleTimeline"/>
    <dgm:cxn modelId="{1FA6E8F3-69CD-4A25-A42F-4D645F12477A}" type="presParOf" srcId="{5E9DB5AC-CEAD-4697-95A3-E0D58A9D1CCA}" destId="{724066B8-DFEF-49C6-9FCE-96EB3383A578}" srcOrd="0" destOrd="0" presId="urn:microsoft.com/office/officeart/2016/7/layout/RoundedRectangleTimeline"/>
    <dgm:cxn modelId="{12539ABF-A597-4E7C-BE6C-67590F4EDC0A}" type="presParOf" srcId="{5E9DB5AC-CEAD-4697-95A3-E0D58A9D1CCA}" destId="{A1507197-AD27-4D44-A77E-B28BFA853DD9}" srcOrd="1" destOrd="0" presId="urn:microsoft.com/office/officeart/2016/7/layout/RoundedRectangleTimeline"/>
    <dgm:cxn modelId="{F861FB5E-E441-43BE-B3C9-53291E7C396D}" type="presParOf" srcId="{5E9DB5AC-CEAD-4697-95A3-E0D58A9D1CCA}" destId="{7A514BB8-CD4A-43EF-9F60-97067EAACA96}" srcOrd="2" destOrd="0" presId="urn:microsoft.com/office/officeart/2016/7/layout/RoundedRectangleTimeline"/>
    <dgm:cxn modelId="{ABDBF91F-FCDA-4679-99D6-7539824404C6}" type="presParOf" srcId="{5E9DB5AC-CEAD-4697-95A3-E0D58A9D1CCA}" destId="{0488CA97-3E7E-4C49-9475-9CB649EC5D46}" srcOrd="3" destOrd="0" presId="urn:microsoft.com/office/officeart/2016/7/layout/RoundedRectangleTimeline"/>
    <dgm:cxn modelId="{79F7913B-51CB-4761-9078-878B1A44695A}" type="presParOf" srcId="{5E9DB5AC-CEAD-4697-95A3-E0D58A9D1CCA}" destId="{2AEC6EDB-F0FC-4624-B7FD-8C4AE7B12771}" srcOrd="4" destOrd="0" presId="urn:microsoft.com/office/officeart/2016/7/layout/RoundedRectangleTimeline"/>
    <dgm:cxn modelId="{59A7EF58-472A-45E5-ADD6-5EA4D0CD0244}" type="presParOf" srcId="{61E5ACE3-9F10-47EB-B68E-7EF83680ED09}" destId="{91F532E3-F78E-49A9-8226-14194FCCCE37}" srcOrd="11" destOrd="0" presId="urn:microsoft.com/office/officeart/2016/7/layout/RoundedRectangleTimeline"/>
    <dgm:cxn modelId="{DD7B3F8D-09D0-4E3E-BB02-1FDC9C4DDC6C}" type="presParOf" srcId="{61E5ACE3-9F10-47EB-B68E-7EF83680ED09}" destId="{90B03713-1C9D-4275-B5B7-6889766C8FC3}" srcOrd="12" destOrd="0" presId="urn:microsoft.com/office/officeart/2016/7/layout/RoundedRectangleTimeline"/>
    <dgm:cxn modelId="{3B4A9D4C-9D68-408E-8EDD-DBEF21558AC5}" type="presParOf" srcId="{90B03713-1C9D-4275-B5B7-6889766C8FC3}" destId="{BCC2CDB8-F5F3-4F69-9B3E-1494A8FD9E57}" srcOrd="0" destOrd="0" presId="urn:microsoft.com/office/officeart/2016/7/layout/RoundedRectangleTimeline"/>
    <dgm:cxn modelId="{D4926D3E-C834-4034-8AE6-8712F716A3B9}" type="presParOf" srcId="{90B03713-1C9D-4275-B5B7-6889766C8FC3}" destId="{B67506EC-343C-4AFF-BE6A-4BE4B26E38BE}" srcOrd="1" destOrd="0" presId="urn:microsoft.com/office/officeart/2016/7/layout/RoundedRectangleTimeline"/>
    <dgm:cxn modelId="{34EE2253-0D82-492C-ADF2-9936C8E72246}" type="presParOf" srcId="{90B03713-1C9D-4275-B5B7-6889766C8FC3}" destId="{8F15FB0B-BFEA-4B80-903E-42882220D8F0}" srcOrd="2" destOrd="0" presId="urn:microsoft.com/office/officeart/2016/7/layout/RoundedRectangleTimeline"/>
    <dgm:cxn modelId="{54563940-554B-444F-A316-6BE4AB996DAD}" type="presParOf" srcId="{90B03713-1C9D-4275-B5B7-6889766C8FC3}" destId="{C23D24EB-3217-47A1-A055-35C541FDA6E9}" srcOrd="3" destOrd="0" presId="urn:microsoft.com/office/officeart/2016/7/layout/RoundedRectangleTimeline"/>
    <dgm:cxn modelId="{526BDE36-5C11-4622-BEDA-BBD9DF2C244D}" type="presParOf" srcId="{90B03713-1C9D-4275-B5B7-6889766C8FC3}" destId="{C37B919D-8CE3-46EC-B9E0-F6F54E671B9C}" srcOrd="4" destOrd="0" presId="urn:microsoft.com/office/officeart/2016/7/layout/RoundedRectangleTimeline"/>
    <dgm:cxn modelId="{5EA9E6EA-BCA0-4441-BA56-572D6DFB9B89}" type="presParOf" srcId="{61E5ACE3-9F10-47EB-B68E-7EF83680ED09}" destId="{043A0552-E304-43E5-ADC5-393205D6F782}" srcOrd="13" destOrd="0" presId="urn:microsoft.com/office/officeart/2016/7/layout/RoundedRectangleTimeline"/>
    <dgm:cxn modelId="{91AA3C54-B7E2-47AD-A279-5EBAA7D843A6}" type="presParOf" srcId="{61E5ACE3-9F10-47EB-B68E-7EF83680ED09}" destId="{F21F86BA-ECBB-48DC-807B-EF4DA68FFD01}" srcOrd="14" destOrd="0" presId="urn:microsoft.com/office/officeart/2016/7/layout/RoundedRectangleTimeline"/>
    <dgm:cxn modelId="{A57C51D4-7228-4382-BAEF-521B2B35E44C}" type="presParOf" srcId="{F21F86BA-ECBB-48DC-807B-EF4DA68FFD01}" destId="{242087D7-DB40-491D-A8E8-9D7A90C0E802}" srcOrd="0" destOrd="0" presId="urn:microsoft.com/office/officeart/2016/7/layout/RoundedRectangleTimeline"/>
    <dgm:cxn modelId="{04CB4BDF-B882-4AA1-8A6E-396B12B300E9}" type="presParOf" srcId="{F21F86BA-ECBB-48DC-807B-EF4DA68FFD01}" destId="{0A232B0F-B7D7-4116-800E-787902AAAF88}" srcOrd="1" destOrd="0" presId="urn:microsoft.com/office/officeart/2016/7/layout/RoundedRectangleTimeline"/>
    <dgm:cxn modelId="{B4BD2279-3A74-43C2-AEA4-7EFA1F2646CE}" type="presParOf" srcId="{F21F86BA-ECBB-48DC-807B-EF4DA68FFD01}" destId="{007F1C7C-9E0F-4CC9-BA4C-FD6872990884}" srcOrd="2" destOrd="0" presId="urn:microsoft.com/office/officeart/2016/7/layout/RoundedRectangleTimeline"/>
    <dgm:cxn modelId="{D2C659D7-651D-4B40-9964-DC2A2BBCE6F4}" type="presParOf" srcId="{F21F86BA-ECBB-48DC-807B-EF4DA68FFD01}" destId="{4063997C-7580-4355-81DD-B4B03618DBEF}" srcOrd="3" destOrd="0" presId="urn:microsoft.com/office/officeart/2016/7/layout/RoundedRectangleTimeline"/>
    <dgm:cxn modelId="{36764204-E4BF-4A23-909D-CE4059729954}" type="presParOf" srcId="{F21F86BA-ECBB-48DC-807B-EF4DA68FFD01}" destId="{50A019D5-B2B4-48FE-AAB0-189A5BBD0501}"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BA6541-6C9D-4899-83A5-47ACCCF1E3AF}"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436FF482-E4C3-4E3A-82A8-49A0EC6B9435}">
      <dgm:prSet custT="1"/>
      <dgm:spPr/>
      <dgm:t>
        <a:bodyPr/>
        <a:lstStyle/>
        <a:p>
          <a:r>
            <a:rPr lang="en-US" sz="1400" dirty="0">
              <a:latin typeface="Arial" panose="020B0604020202020204" pitchFamily="34" charset="0"/>
              <a:cs typeface="Arial" panose="020B0604020202020204" pitchFamily="34" charset="0"/>
            </a:rPr>
            <a:t>Empower</a:t>
          </a:r>
        </a:p>
      </dgm:t>
    </dgm:pt>
    <dgm:pt modelId="{CBC37B50-7379-4E92-901D-7B3F40A8D6AF}" type="parTrans" cxnId="{EB32910E-51E9-4A0E-ACEB-1986F444D2D6}">
      <dgm:prSet/>
      <dgm:spPr/>
      <dgm:t>
        <a:bodyPr/>
        <a:lstStyle/>
        <a:p>
          <a:endParaRPr lang="en-US"/>
        </a:p>
      </dgm:t>
    </dgm:pt>
    <dgm:pt modelId="{0DD8EC41-FA3A-463E-9E29-A9F18E4AAADD}" type="sibTrans" cxnId="{EB32910E-51E9-4A0E-ACEB-1986F444D2D6}">
      <dgm:prSet/>
      <dgm:spPr/>
      <dgm:t>
        <a:bodyPr/>
        <a:lstStyle/>
        <a:p>
          <a:endParaRPr lang="en-US"/>
        </a:p>
      </dgm:t>
    </dgm:pt>
    <dgm:pt modelId="{BADA311F-055A-41D6-8759-F920A82E5312}">
      <dgm:prSet custT="1"/>
      <dgm:spPr/>
      <dgm:t>
        <a:bodyPr/>
        <a:lstStyle/>
        <a:p>
          <a:r>
            <a:rPr lang="en-US" sz="1400" dirty="0">
              <a:latin typeface="Arial" panose="020B0604020202020204" pitchFamily="34" charset="0"/>
              <a:cs typeface="Arial" panose="020B0604020202020204" pitchFamily="34" charset="0"/>
            </a:rPr>
            <a:t>Empower Facility Managers to Engage with Decision Makers and Stakeholders  </a:t>
          </a:r>
        </a:p>
      </dgm:t>
    </dgm:pt>
    <dgm:pt modelId="{7BCBD0C9-9161-4BB2-9EC5-D9834E4C1887}" type="parTrans" cxnId="{F2C5552B-CECA-46C6-8DB8-81B0F856E451}">
      <dgm:prSet/>
      <dgm:spPr/>
      <dgm:t>
        <a:bodyPr/>
        <a:lstStyle/>
        <a:p>
          <a:endParaRPr lang="en-US"/>
        </a:p>
      </dgm:t>
    </dgm:pt>
    <dgm:pt modelId="{F48A22B1-704C-447E-AD43-751671B950E0}" type="sibTrans" cxnId="{F2C5552B-CECA-46C6-8DB8-81B0F856E451}">
      <dgm:prSet/>
      <dgm:spPr/>
      <dgm:t>
        <a:bodyPr/>
        <a:lstStyle/>
        <a:p>
          <a:endParaRPr lang="en-US"/>
        </a:p>
      </dgm:t>
    </dgm:pt>
    <dgm:pt modelId="{F5B6ACFB-0A07-4E8E-8562-87845C750F4A}">
      <dgm:prSet custT="1"/>
      <dgm:spPr/>
      <dgm:t>
        <a:bodyPr/>
        <a:lstStyle/>
        <a:p>
          <a:r>
            <a:rPr lang="en-US" sz="1400">
              <a:latin typeface="Arial" panose="020B0604020202020204" pitchFamily="34" charset="0"/>
              <a:cs typeface="Arial" panose="020B0604020202020204" pitchFamily="34" charset="0"/>
            </a:rPr>
            <a:t>Introduce</a:t>
          </a:r>
        </a:p>
      </dgm:t>
    </dgm:pt>
    <dgm:pt modelId="{1E27D623-97AF-4543-9599-EDB6696B37E7}" type="parTrans" cxnId="{5F92EAE6-3680-4271-B11B-1B1D3F0D6A42}">
      <dgm:prSet/>
      <dgm:spPr/>
      <dgm:t>
        <a:bodyPr/>
        <a:lstStyle/>
        <a:p>
          <a:endParaRPr lang="en-US"/>
        </a:p>
      </dgm:t>
    </dgm:pt>
    <dgm:pt modelId="{771D685C-42C5-4C54-BBFE-9265DE409418}" type="sibTrans" cxnId="{5F92EAE6-3680-4271-B11B-1B1D3F0D6A42}">
      <dgm:prSet/>
      <dgm:spPr/>
      <dgm:t>
        <a:bodyPr/>
        <a:lstStyle/>
        <a:p>
          <a:endParaRPr lang="en-US"/>
        </a:p>
      </dgm:t>
    </dgm:pt>
    <dgm:pt modelId="{3C04C044-4F11-4405-B3E2-0968FC3377C3}">
      <dgm:prSet custT="1"/>
      <dgm:spPr/>
      <dgm:t>
        <a:bodyPr/>
        <a:lstStyle/>
        <a:p>
          <a:r>
            <a:rPr lang="en-US" sz="1400" dirty="0">
              <a:latin typeface="Arial" panose="020B0604020202020204" pitchFamily="34" charset="0"/>
              <a:cs typeface="Arial" panose="020B0604020202020204" pitchFamily="34" charset="0"/>
            </a:rPr>
            <a:t>Introduce IFMA and FM </a:t>
          </a:r>
        </a:p>
      </dgm:t>
    </dgm:pt>
    <dgm:pt modelId="{616C9DA4-7F67-49F7-BDDA-692CDD1C46C3}" type="parTrans" cxnId="{25C4EA2C-5B8A-4754-85CC-4C07E50FADA2}">
      <dgm:prSet/>
      <dgm:spPr/>
      <dgm:t>
        <a:bodyPr/>
        <a:lstStyle/>
        <a:p>
          <a:endParaRPr lang="en-US"/>
        </a:p>
      </dgm:t>
    </dgm:pt>
    <dgm:pt modelId="{9A19422B-3D20-4ADC-9EDF-C0ACF96520C2}" type="sibTrans" cxnId="{25C4EA2C-5B8A-4754-85CC-4C07E50FADA2}">
      <dgm:prSet/>
      <dgm:spPr/>
      <dgm:t>
        <a:bodyPr/>
        <a:lstStyle/>
        <a:p>
          <a:endParaRPr lang="en-US"/>
        </a:p>
      </dgm:t>
    </dgm:pt>
    <dgm:pt modelId="{331B001E-A13D-4217-9582-8C66ED333F2E}">
      <dgm:prSet custT="1"/>
      <dgm:spPr/>
      <dgm:t>
        <a:bodyPr/>
        <a:lstStyle/>
        <a:p>
          <a:r>
            <a:rPr lang="en-US" sz="1400">
              <a:latin typeface="Arial" panose="020B0604020202020204" pitchFamily="34" charset="0"/>
              <a:cs typeface="Arial" panose="020B0604020202020204" pitchFamily="34" charset="0"/>
            </a:rPr>
            <a:t>Create</a:t>
          </a:r>
        </a:p>
      </dgm:t>
    </dgm:pt>
    <dgm:pt modelId="{C60EDE33-21BF-4F45-8A17-E2287CF18CBD}" type="parTrans" cxnId="{B7F154EC-87E5-4F82-BF24-4E117E743E46}">
      <dgm:prSet/>
      <dgm:spPr/>
      <dgm:t>
        <a:bodyPr/>
        <a:lstStyle/>
        <a:p>
          <a:endParaRPr lang="en-US"/>
        </a:p>
      </dgm:t>
    </dgm:pt>
    <dgm:pt modelId="{7D9978F9-03CD-4628-ABBF-8150DC66315D}" type="sibTrans" cxnId="{B7F154EC-87E5-4F82-BF24-4E117E743E46}">
      <dgm:prSet/>
      <dgm:spPr/>
      <dgm:t>
        <a:bodyPr/>
        <a:lstStyle/>
        <a:p>
          <a:endParaRPr lang="en-US"/>
        </a:p>
      </dgm:t>
    </dgm:pt>
    <dgm:pt modelId="{210DFCF1-4BB3-413B-AF56-4D48E27363D3}">
      <dgm:prSet custT="1"/>
      <dgm:spPr/>
      <dgm:t>
        <a:bodyPr/>
        <a:lstStyle/>
        <a:p>
          <a:r>
            <a:rPr lang="en-US" sz="1400" dirty="0">
              <a:latin typeface="Arial" panose="020B0604020202020204" pitchFamily="34" charset="0"/>
              <a:cs typeface="Arial" panose="020B0604020202020204" pitchFamily="34" charset="0"/>
            </a:rPr>
            <a:t>Create Value and Recognition </a:t>
          </a:r>
        </a:p>
      </dgm:t>
    </dgm:pt>
    <dgm:pt modelId="{58EDB845-FEF1-47E2-AEA6-E398E0562F56}" type="parTrans" cxnId="{596ED69D-0C5E-4B16-891B-BF10AC5F7CED}">
      <dgm:prSet/>
      <dgm:spPr/>
      <dgm:t>
        <a:bodyPr/>
        <a:lstStyle/>
        <a:p>
          <a:endParaRPr lang="en-US"/>
        </a:p>
      </dgm:t>
    </dgm:pt>
    <dgm:pt modelId="{06B2ED48-249C-4509-B848-E571568D83A7}" type="sibTrans" cxnId="{596ED69D-0C5E-4B16-891B-BF10AC5F7CED}">
      <dgm:prSet/>
      <dgm:spPr/>
      <dgm:t>
        <a:bodyPr/>
        <a:lstStyle/>
        <a:p>
          <a:endParaRPr lang="en-US"/>
        </a:p>
      </dgm:t>
    </dgm:pt>
    <dgm:pt modelId="{CCE85A39-3BB6-4D17-81CB-2496A154504F}">
      <dgm:prSet custT="1"/>
      <dgm:spPr/>
      <dgm:t>
        <a:bodyPr/>
        <a:lstStyle/>
        <a:p>
          <a:r>
            <a:rPr lang="en-US" sz="1400">
              <a:latin typeface="Arial" panose="020B0604020202020204" pitchFamily="34" charset="0"/>
              <a:cs typeface="Arial" panose="020B0604020202020204" pitchFamily="34" charset="0"/>
            </a:rPr>
            <a:t>Provide</a:t>
          </a:r>
        </a:p>
      </dgm:t>
    </dgm:pt>
    <dgm:pt modelId="{18689012-EF8E-4552-B2C9-CB23B6BD5FE4}" type="parTrans" cxnId="{94026EDF-6E51-4CED-B66F-56F5A81B847D}">
      <dgm:prSet/>
      <dgm:spPr/>
      <dgm:t>
        <a:bodyPr/>
        <a:lstStyle/>
        <a:p>
          <a:endParaRPr lang="en-US"/>
        </a:p>
      </dgm:t>
    </dgm:pt>
    <dgm:pt modelId="{D68FA3FF-CE42-42B3-B039-AC2C8E92A66B}" type="sibTrans" cxnId="{94026EDF-6E51-4CED-B66F-56F5A81B847D}">
      <dgm:prSet/>
      <dgm:spPr/>
      <dgm:t>
        <a:bodyPr/>
        <a:lstStyle/>
        <a:p>
          <a:endParaRPr lang="en-US"/>
        </a:p>
      </dgm:t>
    </dgm:pt>
    <dgm:pt modelId="{A2058169-73F1-417C-952C-92AE1B8B6716}">
      <dgm:prSet custT="1"/>
      <dgm:spPr/>
      <dgm:t>
        <a:bodyPr/>
        <a:lstStyle/>
        <a:p>
          <a:r>
            <a:rPr lang="en-US" sz="1400" dirty="0">
              <a:latin typeface="Arial" panose="020B0604020202020204" pitchFamily="34" charset="0"/>
              <a:cs typeface="Arial" panose="020B0604020202020204" pitchFamily="34" charset="0"/>
            </a:rPr>
            <a:t>Provide Information and Industry Perspective on Issues with the potential to impact the Built Environment – Serve as a Resource </a:t>
          </a:r>
        </a:p>
      </dgm:t>
    </dgm:pt>
    <dgm:pt modelId="{4EBAF5A5-B877-4E39-A00D-68653B8E8805}" type="parTrans" cxnId="{99FC1C94-F6AF-4D66-856F-ADF4E88D3E04}">
      <dgm:prSet/>
      <dgm:spPr/>
      <dgm:t>
        <a:bodyPr/>
        <a:lstStyle/>
        <a:p>
          <a:endParaRPr lang="en-US"/>
        </a:p>
      </dgm:t>
    </dgm:pt>
    <dgm:pt modelId="{3051F79F-EB8E-43B7-B479-4CAE28E07A26}" type="sibTrans" cxnId="{99FC1C94-F6AF-4D66-856F-ADF4E88D3E04}">
      <dgm:prSet/>
      <dgm:spPr/>
      <dgm:t>
        <a:bodyPr/>
        <a:lstStyle/>
        <a:p>
          <a:endParaRPr lang="en-US"/>
        </a:p>
      </dgm:t>
    </dgm:pt>
    <dgm:pt modelId="{803364F0-E036-4993-B509-0098C8302CD6}">
      <dgm:prSet custT="1"/>
      <dgm:spPr/>
      <dgm:t>
        <a:bodyPr/>
        <a:lstStyle/>
        <a:p>
          <a:r>
            <a:rPr lang="en-US" sz="1400" dirty="0">
              <a:latin typeface="Arial" panose="020B0604020202020204" pitchFamily="34" charset="0"/>
              <a:cs typeface="Arial" panose="020B0604020202020204" pitchFamily="34" charset="0"/>
            </a:rPr>
            <a:t>Expand</a:t>
          </a:r>
        </a:p>
      </dgm:t>
    </dgm:pt>
    <dgm:pt modelId="{504894A8-1A3F-49D7-9514-64D0733CA29A}" type="parTrans" cxnId="{38DF6C1B-6E11-42CA-980A-A7A5626BD47F}">
      <dgm:prSet/>
      <dgm:spPr/>
      <dgm:t>
        <a:bodyPr/>
        <a:lstStyle/>
        <a:p>
          <a:endParaRPr lang="en-US"/>
        </a:p>
      </dgm:t>
    </dgm:pt>
    <dgm:pt modelId="{2E7429FB-D91A-47C5-800F-B744237E5EA1}" type="sibTrans" cxnId="{38DF6C1B-6E11-42CA-980A-A7A5626BD47F}">
      <dgm:prSet/>
      <dgm:spPr/>
      <dgm:t>
        <a:bodyPr/>
        <a:lstStyle/>
        <a:p>
          <a:endParaRPr lang="en-US"/>
        </a:p>
      </dgm:t>
    </dgm:pt>
    <dgm:pt modelId="{600B4113-3952-4959-B9BA-0B9BA88EB303}">
      <dgm:prSet custT="1"/>
      <dgm:spPr/>
      <dgm:t>
        <a:bodyPr/>
        <a:lstStyle/>
        <a:p>
          <a:r>
            <a:rPr lang="en-US" sz="1400" dirty="0">
              <a:latin typeface="Arial" panose="020B0604020202020204" pitchFamily="34" charset="0"/>
              <a:cs typeface="Arial" panose="020B0604020202020204" pitchFamily="34" charset="0"/>
            </a:rPr>
            <a:t>Expand Government Partnerships</a:t>
          </a:r>
        </a:p>
      </dgm:t>
    </dgm:pt>
    <dgm:pt modelId="{B3C9810E-FBFE-439A-B476-AC8E84FFD0C4}" type="parTrans" cxnId="{765C2942-A5AA-4983-A80C-743AEDA01B75}">
      <dgm:prSet/>
      <dgm:spPr/>
      <dgm:t>
        <a:bodyPr/>
        <a:lstStyle/>
        <a:p>
          <a:endParaRPr lang="en-US"/>
        </a:p>
      </dgm:t>
    </dgm:pt>
    <dgm:pt modelId="{F0D3870F-14E1-49CD-81F7-B3B7DE07FB57}" type="sibTrans" cxnId="{765C2942-A5AA-4983-A80C-743AEDA01B75}">
      <dgm:prSet/>
      <dgm:spPr/>
      <dgm:t>
        <a:bodyPr/>
        <a:lstStyle/>
        <a:p>
          <a:endParaRPr lang="en-US"/>
        </a:p>
      </dgm:t>
    </dgm:pt>
    <dgm:pt modelId="{282698C5-652C-44AB-861D-C4DC4A920E44}">
      <dgm:prSet custT="1"/>
      <dgm:spPr/>
      <dgm:t>
        <a:bodyPr/>
        <a:lstStyle/>
        <a:p>
          <a:r>
            <a:rPr lang="en-US" sz="1400" dirty="0">
              <a:latin typeface="Arial" panose="020B0604020202020204" pitchFamily="34" charset="0"/>
              <a:cs typeface="Arial" panose="020B0604020202020204" pitchFamily="34" charset="0"/>
            </a:rPr>
            <a:t>Build</a:t>
          </a:r>
        </a:p>
      </dgm:t>
    </dgm:pt>
    <dgm:pt modelId="{E353F033-19A5-4E10-B436-7BB0E2A9FB51}" type="parTrans" cxnId="{434E0BEF-D7D1-4676-9CAE-FD774419378C}">
      <dgm:prSet/>
      <dgm:spPr/>
      <dgm:t>
        <a:bodyPr/>
        <a:lstStyle/>
        <a:p>
          <a:endParaRPr lang="en-US"/>
        </a:p>
      </dgm:t>
    </dgm:pt>
    <dgm:pt modelId="{826C7D72-394A-4DB9-8A2D-16C297A604F7}" type="sibTrans" cxnId="{434E0BEF-D7D1-4676-9CAE-FD774419378C}">
      <dgm:prSet/>
      <dgm:spPr/>
      <dgm:t>
        <a:bodyPr/>
        <a:lstStyle/>
        <a:p>
          <a:endParaRPr lang="en-US"/>
        </a:p>
      </dgm:t>
    </dgm:pt>
    <dgm:pt modelId="{60F54E37-4DBC-407D-B9FD-7AEE2A282DF7}">
      <dgm:prSet custT="1"/>
      <dgm:spPr/>
      <dgm:t>
        <a:bodyPr/>
        <a:lstStyle/>
        <a:p>
          <a:r>
            <a:rPr lang="en-US" sz="1400" dirty="0">
              <a:latin typeface="Arial" panose="020B0604020202020204" pitchFamily="34" charset="0"/>
              <a:cs typeface="Arial" panose="020B0604020202020204" pitchFamily="34" charset="0"/>
            </a:rPr>
            <a:t>Build Relationships and Coalitions </a:t>
          </a:r>
        </a:p>
      </dgm:t>
    </dgm:pt>
    <dgm:pt modelId="{59390841-259E-4CE1-8475-E69D147FCA6F}" type="parTrans" cxnId="{42DC46C6-7358-41D0-92BD-2783CBF0F884}">
      <dgm:prSet/>
      <dgm:spPr/>
      <dgm:t>
        <a:bodyPr/>
        <a:lstStyle/>
        <a:p>
          <a:endParaRPr lang="en-US"/>
        </a:p>
      </dgm:t>
    </dgm:pt>
    <dgm:pt modelId="{D546C055-8ABE-4BFC-8FDE-4C9B5CA30F90}" type="sibTrans" cxnId="{42DC46C6-7358-41D0-92BD-2783CBF0F884}">
      <dgm:prSet/>
      <dgm:spPr/>
      <dgm:t>
        <a:bodyPr/>
        <a:lstStyle/>
        <a:p>
          <a:endParaRPr lang="en-US"/>
        </a:p>
      </dgm:t>
    </dgm:pt>
    <dgm:pt modelId="{E57774D9-2544-436F-B10C-FE0396F6380A}" type="pres">
      <dgm:prSet presAssocID="{84BA6541-6C9D-4899-83A5-47ACCCF1E3AF}" presName="Name0" presStyleCnt="0">
        <dgm:presLayoutVars>
          <dgm:dir/>
          <dgm:animLvl val="lvl"/>
          <dgm:resizeHandles val="exact"/>
        </dgm:presLayoutVars>
      </dgm:prSet>
      <dgm:spPr/>
    </dgm:pt>
    <dgm:pt modelId="{5531ED44-46E0-4CB9-AB38-6932DADC70BD}" type="pres">
      <dgm:prSet presAssocID="{282698C5-652C-44AB-861D-C4DC4A920E44}" presName="boxAndChildren" presStyleCnt="0"/>
      <dgm:spPr/>
    </dgm:pt>
    <dgm:pt modelId="{62310410-9248-426F-96E9-E6B83EBE1755}" type="pres">
      <dgm:prSet presAssocID="{282698C5-652C-44AB-861D-C4DC4A920E44}" presName="parentTextBox" presStyleLbl="alignNode1" presStyleIdx="0" presStyleCnt="6"/>
      <dgm:spPr/>
    </dgm:pt>
    <dgm:pt modelId="{7B6E9F9E-EB7E-4F66-8F7F-8EF83988B7DD}" type="pres">
      <dgm:prSet presAssocID="{282698C5-652C-44AB-861D-C4DC4A920E44}" presName="descendantBox" presStyleLbl="bgAccFollowNode1" presStyleIdx="0" presStyleCnt="6"/>
      <dgm:spPr/>
    </dgm:pt>
    <dgm:pt modelId="{335AD60A-ECBC-4B5D-ADA7-9754389B12A1}" type="pres">
      <dgm:prSet presAssocID="{2E7429FB-D91A-47C5-800F-B744237E5EA1}" presName="sp" presStyleCnt="0"/>
      <dgm:spPr/>
    </dgm:pt>
    <dgm:pt modelId="{405A078B-DC16-4E05-9982-5812C581CDA9}" type="pres">
      <dgm:prSet presAssocID="{803364F0-E036-4993-B509-0098C8302CD6}" presName="arrowAndChildren" presStyleCnt="0"/>
      <dgm:spPr/>
    </dgm:pt>
    <dgm:pt modelId="{BDEA2CE5-138A-4717-A237-210F9B11FFEA}" type="pres">
      <dgm:prSet presAssocID="{803364F0-E036-4993-B509-0098C8302CD6}" presName="parentTextArrow" presStyleLbl="node1" presStyleIdx="0" presStyleCnt="0"/>
      <dgm:spPr/>
    </dgm:pt>
    <dgm:pt modelId="{D44842A2-C768-4A39-89A8-347F8D2460CA}" type="pres">
      <dgm:prSet presAssocID="{803364F0-E036-4993-B509-0098C8302CD6}" presName="arrow" presStyleLbl="alignNode1" presStyleIdx="1" presStyleCnt="6"/>
      <dgm:spPr/>
    </dgm:pt>
    <dgm:pt modelId="{8FB1976E-3834-4687-98B6-91C72DB71454}" type="pres">
      <dgm:prSet presAssocID="{803364F0-E036-4993-B509-0098C8302CD6}" presName="descendantArrow" presStyleLbl="bgAccFollowNode1" presStyleIdx="1" presStyleCnt="6"/>
      <dgm:spPr/>
    </dgm:pt>
    <dgm:pt modelId="{CF130985-7DD4-4C92-9239-CCCE3CBB0366}" type="pres">
      <dgm:prSet presAssocID="{D68FA3FF-CE42-42B3-B039-AC2C8E92A66B}" presName="sp" presStyleCnt="0"/>
      <dgm:spPr/>
    </dgm:pt>
    <dgm:pt modelId="{B1B95D21-8B30-4116-90D5-BF4D88A173C9}" type="pres">
      <dgm:prSet presAssocID="{CCE85A39-3BB6-4D17-81CB-2496A154504F}" presName="arrowAndChildren" presStyleCnt="0"/>
      <dgm:spPr/>
    </dgm:pt>
    <dgm:pt modelId="{6F72E3C3-C010-45FE-9E28-3FD9398BD41D}" type="pres">
      <dgm:prSet presAssocID="{CCE85A39-3BB6-4D17-81CB-2496A154504F}" presName="parentTextArrow" presStyleLbl="node1" presStyleIdx="0" presStyleCnt="0"/>
      <dgm:spPr/>
    </dgm:pt>
    <dgm:pt modelId="{7C9BBA5F-418B-4D23-B48E-43216D842BD7}" type="pres">
      <dgm:prSet presAssocID="{CCE85A39-3BB6-4D17-81CB-2496A154504F}" presName="arrow" presStyleLbl="alignNode1" presStyleIdx="2" presStyleCnt="6"/>
      <dgm:spPr/>
    </dgm:pt>
    <dgm:pt modelId="{8269E94C-6124-48AD-A4A6-BEE00F4CC9CC}" type="pres">
      <dgm:prSet presAssocID="{CCE85A39-3BB6-4D17-81CB-2496A154504F}" presName="descendantArrow" presStyleLbl="bgAccFollowNode1" presStyleIdx="2" presStyleCnt="6"/>
      <dgm:spPr/>
    </dgm:pt>
    <dgm:pt modelId="{603C818B-35CA-459D-A567-8BF1F7BC2EDA}" type="pres">
      <dgm:prSet presAssocID="{7D9978F9-03CD-4628-ABBF-8150DC66315D}" presName="sp" presStyleCnt="0"/>
      <dgm:spPr/>
    </dgm:pt>
    <dgm:pt modelId="{D83D285E-2709-4957-B7B6-7920A3566288}" type="pres">
      <dgm:prSet presAssocID="{331B001E-A13D-4217-9582-8C66ED333F2E}" presName="arrowAndChildren" presStyleCnt="0"/>
      <dgm:spPr/>
    </dgm:pt>
    <dgm:pt modelId="{DC22CA52-7DAA-4110-85CE-8BBB194A9159}" type="pres">
      <dgm:prSet presAssocID="{331B001E-A13D-4217-9582-8C66ED333F2E}" presName="parentTextArrow" presStyleLbl="node1" presStyleIdx="0" presStyleCnt="0"/>
      <dgm:spPr/>
    </dgm:pt>
    <dgm:pt modelId="{F90D7596-07FD-46AE-AF04-6BCD803729BB}" type="pres">
      <dgm:prSet presAssocID="{331B001E-A13D-4217-9582-8C66ED333F2E}" presName="arrow" presStyleLbl="alignNode1" presStyleIdx="3" presStyleCnt="6"/>
      <dgm:spPr/>
    </dgm:pt>
    <dgm:pt modelId="{9481118A-FE7F-4388-AE46-17BE68F3A59B}" type="pres">
      <dgm:prSet presAssocID="{331B001E-A13D-4217-9582-8C66ED333F2E}" presName="descendantArrow" presStyleLbl="bgAccFollowNode1" presStyleIdx="3" presStyleCnt="6"/>
      <dgm:spPr/>
    </dgm:pt>
    <dgm:pt modelId="{AABD804F-8E69-45EE-962D-BF2A5D10D65B}" type="pres">
      <dgm:prSet presAssocID="{771D685C-42C5-4C54-BBFE-9265DE409418}" presName="sp" presStyleCnt="0"/>
      <dgm:spPr/>
    </dgm:pt>
    <dgm:pt modelId="{34D2852C-F333-4C5C-84DA-0E2D6CB9202E}" type="pres">
      <dgm:prSet presAssocID="{F5B6ACFB-0A07-4E8E-8562-87845C750F4A}" presName="arrowAndChildren" presStyleCnt="0"/>
      <dgm:spPr/>
    </dgm:pt>
    <dgm:pt modelId="{77A6B2C4-023D-41D1-B973-ADA77CC5F0BC}" type="pres">
      <dgm:prSet presAssocID="{F5B6ACFB-0A07-4E8E-8562-87845C750F4A}" presName="parentTextArrow" presStyleLbl="node1" presStyleIdx="0" presStyleCnt="0"/>
      <dgm:spPr/>
    </dgm:pt>
    <dgm:pt modelId="{2FFE1A57-DD33-4061-8D5E-2D8C296B2F03}" type="pres">
      <dgm:prSet presAssocID="{F5B6ACFB-0A07-4E8E-8562-87845C750F4A}" presName="arrow" presStyleLbl="alignNode1" presStyleIdx="4" presStyleCnt="6"/>
      <dgm:spPr/>
    </dgm:pt>
    <dgm:pt modelId="{1A75D661-EBB2-4B1F-A94C-8BB4C50575DC}" type="pres">
      <dgm:prSet presAssocID="{F5B6ACFB-0A07-4E8E-8562-87845C750F4A}" presName="descendantArrow" presStyleLbl="bgAccFollowNode1" presStyleIdx="4" presStyleCnt="6"/>
      <dgm:spPr/>
    </dgm:pt>
    <dgm:pt modelId="{ADFDF1BA-8776-4560-97A6-29FF7772BD50}" type="pres">
      <dgm:prSet presAssocID="{0DD8EC41-FA3A-463E-9E29-A9F18E4AAADD}" presName="sp" presStyleCnt="0"/>
      <dgm:spPr/>
    </dgm:pt>
    <dgm:pt modelId="{37BD2E82-1604-4394-82D6-7F4F0B069B01}" type="pres">
      <dgm:prSet presAssocID="{436FF482-E4C3-4E3A-82A8-49A0EC6B9435}" presName="arrowAndChildren" presStyleCnt="0"/>
      <dgm:spPr/>
    </dgm:pt>
    <dgm:pt modelId="{724BEA84-95B0-4598-8D7A-59661B217442}" type="pres">
      <dgm:prSet presAssocID="{436FF482-E4C3-4E3A-82A8-49A0EC6B9435}" presName="parentTextArrow" presStyleLbl="node1" presStyleIdx="0" presStyleCnt="0"/>
      <dgm:spPr/>
    </dgm:pt>
    <dgm:pt modelId="{89AFE45E-E3D4-4F98-AA82-D09F504F1B73}" type="pres">
      <dgm:prSet presAssocID="{436FF482-E4C3-4E3A-82A8-49A0EC6B9435}" presName="arrow" presStyleLbl="alignNode1" presStyleIdx="5" presStyleCnt="6"/>
      <dgm:spPr/>
    </dgm:pt>
    <dgm:pt modelId="{A6D8CAB9-ED58-463F-9EA8-E8E44ACE462A}" type="pres">
      <dgm:prSet presAssocID="{436FF482-E4C3-4E3A-82A8-49A0EC6B9435}" presName="descendantArrow" presStyleLbl="bgAccFollowNode1" presStyleIdx="5" presStyleCnt="6"/>
      <dgm:spPr/>
    </dgm:pt>
  </dgm:ptLst>
  <dgm:cxnLst>
    <dgm:cxn modelId="{EB32910E-51E9-4A0E-ACEB-1986F444D2D6}" srcId="{84BA6541-6C9D-4899-83A5-47ACCCF1E3AF}" destId="{436FF482-E4C3-4E3A-82A8-49A0EC6B9435}" srcOrd="0" destOrd="0" parTransId="{CBC37B50-7379-4E92-901D-7B3F40A8D6AF}" sibTransId="{0DD8EC41-FA3A-463E-9E29-A9F18E4AAADD}"/>
    <dgm:cxn modelId="{F30C2510-4457-4A4E-A5A1-505CCC5D66C3}" type="presOf" srcId="{803364F0-E036-4993-B509-0098C8302CD6}" destId="{BDEA2CE5-138A-4717-A237-210F9B11FFEA}" srcOrd="0" destOrd="0" presId="urn:microsoft.com/office/officeart/2016/7/layout/VerticalDownArrowProcess"/>
    <dgm:cxn modelId="{38DF6C1B-6E11-42CA-980A-A7A5626BD47F}" srcId="{84BA6541-6C9D-4899-83A5-47ACCCF1E3AF}" destId="{803364F0-E036-4993-B509-0098C8302CD6}" srcOrd="4" destOrd="0" parTransId="{504894A8-1A3F-49D7-9514-64D0733CA29A}" sibTransId="{2E7429FB-D91A-47C5-800F-B744237E5EA1}"/>
    <dgm:cxn modelId="{F2C5552B-CECA-46C6-8DB8-81B0F856E451}" srcId="{436FF482-E4C3-4E3A-82A8-49A0EC6B9435}" destId="{BADA311F-055A-41D6-8759-F920A82E5312}" srcOrd="0" destOrd="0" parTransId="{7BCBD0C9-9161-4BB2-9EC5-D9834E4C1887}" sibTransId="{F48A22B1-704C-447E-AD43-751671B950E0}"/>
    <dgm:cxn modelId="{25C4EA2C-5B8A-4754-85CC-4C07E50FADA2}" srcId="{F5B6ACFB-0A07-4E8E-8562-87845C750F4A}" destId="{3C04C044-4F11-4405-B3E2-0968FC3377C3}" srcOrd="0" destOrd="0" parTransId="{616C9DA4-7F67-49F7-BDDA-692CDD1C46C3}" sibTransId="{9A19422B-3D20-4ADC-9EDF-C0ACF96520C2}"/>
    <dgm:cxn modelId="{1EAD062E-72BE-497B-8E2D-D86C27481C48}" type="presOf" srcId="{A2058169-73F1-417C-952C-92AE1B8B6716}" destId="{8269E94C-6124-48AD-A4A6-BEE00F4CC9CC}" srcOrd="0" destOrd="0" presId="urn:microsoft.com/office/officeart/2016/7/layout/VerticalDownArrowProcess"/>
    <dgm:cxn modelId="{C14B6D3E-0BC3-4717-B4BC-DF5DEF2493E6}" type="presOf" srcId="{331B001E-A13D-4217-9582-8C66ED333F2E}" destId="{DC22CA52-7DAA-4110-85CE-8BBB194A9159}" srcOrd="0" destOrd="0" presId="urn:microsoft.com/office/officeart/2016/7/layout/VerticalDownArrowProcess"/>
    <dgm:cxn modelId="{C1FEE35C-4DEB-4E63-972F-57247828AD9F}" type="presOf" srcId="{600B4113-3952-4959-B9BA-0B9BA88EB303}" destId="{8FB1976E-3834-4687-98B6-91C72DB71454}" srcOrd="0" destOrd="0" presId="urn:microsoft.com/office/officeart/2016/7/layout/VerticalDownArrowProcess"/>
    <dgm:cxn modelId="{765C2942-A5AA-4983-A80C-743AEDA01B75}" srcId="{803364F0-E036-4993-B509-0098C8302CD6}" destId="{600B4113-3952-4959-B9BA-0B9BA88EB303}" srcOrd="0" destOrd="0" parTransId="{B3C9810E-FBFE-439A-B476-AC8E84FFD0C4}" sibTransId="{F0D3870F-14E1-49CD-81F7-B3B7DE07FB57}"/>
    <dgm:cxn modelId="{D722B44C-9E8E-43B2-A7E9-D0C424331C39}" type="presOf" srcId="{436FF482-E4C3-4E3A-82A8-49A0EC6B9435}" destId="{724BEA84-95B0-4598-8D7A-59661B217442}" srcOrd="0" destOrd="0" presId="urn:microsoft.com/office/officeart/2016/7/layout/VerticalDownArrowProcess"/>
    <dgm:cxn modelId="{F814136D-5D56-436A-9368-1B2EA2F69BDB}" type="presOf" srcId="{CCE85A39-3BB6-4D17-81CB-2496A154504F}" destId="{7C9BBA5F-418B-4D23-B48E-43216D842BD7}" srcOrd="1" destOrd="0" presId="urn:microsoft.com/office/officeart/2016/7/layout/VerticalDownArrowProcess"/>
    <dgm:cxn modelId="{8977334E-B5FC-4CB0-827C-5A7FDBF60D0A}" type="presOf" srcId="{60F54E37-4DBC-407D-B9FD-7AEE2A282DF7}" destId="{7B6E9F9E-EB7E-4F66-8F7F-8EF83988B7DD}" srcOrd="0" destOrd="0" presId="urn:microsoft.com/office/officeart/2016/7/layout/VerticalDownArrowProcess"/>
    <dgm:cxn modelId="{6D660C50-9637-49C6-B98B-8322EB14F1AE}" type="presOf" srcId="{803364F0-E036-4993-B509-0098C8302CD6}" destId="{D44842A2-C768-4A39-89A8-347F8D2460CA}" srcOrd="1" destOrd="0" presId="urn:microsoft.com/office/officeart/2016/7/layout/VerticalDownArrowProcess"/>
    <dgm:cxn modelId="{B9EC4055-59F9-4EA2-B021-D76962793196}" type="presOf" srcId="{84BA6541-6C9D-4899-83A5-47ACCCF1E3AF}" destId="{E57774D9-2544-436F-B10C-FE0396F6380A}" srcOrd="0" destOrd="0" presId="urn:microsoft.com/office/officeart/2016/7/layout/VerticalDownArrowProcess"/>
    <dgm:cxn modelId="{D00F165A-1A13-4FE8-8986-1736823BA292}" type="presOf" srcId="{3C04C044-4F11-4405-B3E2-0968FC3377C3}" destId="{1A75D661-EBB2-4B1F-A94C-8BB4C50575DC}" srcOrd="0" destOrd="0" presId="urn:microsoft.com/office/officeart/2016/7/layout/VerticalDownArrowProcess"/>
    <dgm:cxn modelId="{730DBD87-3680-453A-9203-C8A4F03A800E}" type="presOf" srcId="{F5B6ACFB-0A07-4E8E-8562-87845C750F4A}" destId="{2FFE1A57-DD33-4061-8D5E-2D8C296B2F03}" srcOrd="1" destOrd="0" presId="urn:microsoft.com/office/officeart/2016/7/layout/VerticalDownArrowProcess"/>
    <dgm:cxn modelId="{BA265F8B-09A3-4B84-AD8C-490BC2946232}" type="presOf" srcId="{436FF482-E4C3-4E3A-82A8-49A0EC6B9435}" destId="{89AFE45E-E3D4-4F98-AA82-D09F504F1B73}" srcOrd="1" destOrd="0" presId="urn:microsoft.com/office/officeart/2016/7/layout/VerticalDownArrowProcess"/>
    <dgm:cxn modelId="{99FC1C94-F6AF-4D66-856F-ADF4E88D3E04}" srcId="{CCE85A39-3BB6-4D17-81CB-2496A154504F}" destId="{A2058169-73F1-417C-952C-92AE1B8B6716}" srcOrd="0" destOrd="0" parTransId="{4EBAF5A5-B877-4E39-A00D-68653B8E8805}" sibTransId="{3051F79F-EB8E-43B7-B479-4CAE28E07A26}"/>
    <dgm:cxn modelId="{596ED69D-0C5E-4B16-891B-BF10AC5F7CED}" srcId="{331B001E-A13D-4217-9582-8C66ED333F2E}" destId="{210DFCF1-4BB3-413B-AF56-4D48E27363D3}" srcOrd="0" destOrd="0" parTransId="{58EDB845-FEF1-47E2-AEA6-E398E0562F56}" sibTransId="{06B2ED48-249C-4509-B848-E571568D83A7}"/>
    <dgm:cxn modelId="{800C8D9E-9021-4EC6-A542-A9FC22201EB6}" type="presOf" srcId="{F5B6ACFB-0A07-4E8E-8562-87845C750F4A}" destId="{77A6B2C4-023D-41D1-B973-ADA77CC5F0BC}" srcOrd="0" destOrd="0" presId="urn:microsoft.com/office/officeart/2016/7/layout/VerticalDownArrowProcess"/>
    <dgm:cxn modelId="{8580BEA0-A488-4A5D-8BEB-1FCB465C791C}" type="presOf" srcId="{282698C5-652C-44AB-861D-C4DC4A920E44}" destId="{62310410-9248-426F-96E9-E6B83EBE1755}" srcOrd="0" destOrd="0" presId="urn:microsoft.com/office/officeart/2016/7/layout/VerticalDownArrowProcess"/>
    <dgm:cxn modelId="{70F466A5-C246-4069-B7B9-7E358F668D5A}" type="presOf" srcId="{210DFCF1-4BB3-413B-AF56-4D48E27363D3}" destId="{9481118A-FE7F-4388-AE46-17BE68F3A59B}" srcOrd="0" destOrd="0" presId="urn:microsoft.com/office/officeart/2016/7/layout/VerticalDownArrowProcess"/>
    <dgm:cxn modelId="{8A8DD1A8-E384-4A19-A1B6-3AE20E5720BD}" type="presOf" srcId="{331B001E-A13D-4217-9582-8C66ED333F2E}" destId="{F90D7596-07FD-46AE-AF04-6BCD803729BB}" srcOrd="1" destOrd="0" presId="urn:microsoft.com/office/officeart/2016/7/layout/VerticalDownArrowProcess"/>
    <dgm:cxn modelId="{049763AC-4E19-46E8-BBA4-FE3CC4856101}" type="presOf" srcId="{BADA311F-055A-41D6-8759-F920A82E5312}" destId="{A6D8CAB9-ED58-463F-9EA8-E8E44ACE462A}" srcOrd="0" destOrd="0" presId="urn:microsoft.com/office/officeart/2016/7/layout/VerticalDownArrowProcess"/>
    <dgm:cxn modelId="{42DC46C6-7358-41D0-92BD-2783CBF0F884}" srcId="{282698C5-652C-44AB-861D-C4DC4A920E44}" destId="{60F54E37-4DBC-407D-B9FD-7AEE2A282DF7}" srcOrd="0" destOrd="0" parTransId="{59390841-259E-4CE1-8475-E69D147FCA6F}" sibTransId="{D546C055-8ABE-4BFC-8FDE-4C9B5CA30F90}"/>
    <dgm:cxn modelId="{94026EDF-6E51-4CED-B66F-56F5A81B847D}" srcId="{84BA6541-6C9D-4899-83A5-47ACCCF1E3AF}" destId="{CCE85A39-3BB6-4D17-81CB-2496A154504F}" srcOrd="3" destOrd="0" parTransId="{18689012-EF8E-4552-B2C9-CB23B6BD5FE4}" sibTransId="{D68FA3FF-CE42-42B3-B039-AC2C8E92A66B}"/>
    <dgm:cxn modelId="{78597EDF-5A3D-4427-BC43-9A56675ACB0D}" type="presOf" srcId="{CCE85A39-3BB6-4D17-81CB-2496A154504F}" destId="{6F72E3C3-C010-45FE-9E28-3FD9398BD41D}" srcOrd="0" destOrd="0" presId="urn:microsoft.com/office/officeart/2016/7/layout/VerticalDownArrowProcess"/>
    <dgm:cxn modelId="{5F92EAE6-3680-4271-B11B-1B1D3F0D6A42}" srcId="{84BA6541-6C9D-4899-83A5-47ACCCF1E3AF}" destId="{F5B6ACFB-0A07-4E8E-8562-87845C750F4A}" srcOrd="1" destOrd="0" parTransId="{1E27D623-97AF-4543-9599-EDB6696B37E7}" sibTransId="{771D685C-42C5-4C54-BBFE-9265DE409418}"/>
    <dgm:cxn modelId="{B7F154EC-87E5-4F82-BF24-4E117E743E46}" srcId="{84BA6541-6C9D-4899-83A5-47ACCCF1E3AF}" destId="{331B001E-A13D-4217-9582-8C66ED333F2E}" srcOrd="2" destOrd="0" parTransId="{C60EDE33-21BF-4F45-8A17-E2287CF18CBD}" sibTransId="{7D9978F9-03CD-4628-ABBF-8150DC66315D}"/>
    <dgm:cxn modelId="{434E0BEF-D7D1-4676-9CAE-FD774419378C}" srcId="{84BA6541-6C9D-4899-83A5-47ACCCF1E3AF}" destId="{282698C5-652C-44AB-861D-C4DC4A920E44}" srcOrd="5" destOrd="0" parTransId="{E353F033-19A5-4E10-B436-7BB0E2A9FB51}" sibTransId="{826C7D72-394A-4DB9-8A2D-16C297A604F7}"/>
    <dgm:cxn modelId="{EBDD6C63-465C-44E4-9DA7-FDDF804BFEAD}" type="presParOf" srcId="{E57774D9-2544-436F-B10C-FE0396F6380A}" destId="{5531ED44-46E0-4CB9-AB38-6932DADC70BD}" srcOrd="0" destOrd="0" presId="urn:microsoft.com/office/officeart/2016/7/layout/VerticalDownArrowProcess"/>
    <dgm:cxn modelId="{320968AC-82BE-42D9-9003-F7C372B350BB}" type="presParOf" srcId="{5531ED44-46E0-4CB9-AB38-6932DADC70BD}" destId="{62310410-9248-426F-96E9-E6B83EBE1755}" srcOrd="0" destOrd="0" presId="urn:microsoft.com/office/officeart/2016/7/layout/VerticalDownArrowProcess"/>
    <dgm:cxn modelId="{1D82629B-7852-4811-AED8-1E9D4186D26F}" type="presParOf" srcId="{5531ED44-46E0-4CB9-AB38-6932DADC70BD}" destId="{7B6E9F9E-EB7E-4F66-8F7F-8EF83988B7DD}" srcOrd="1" destOrd="0" presId="urn:microsoft.com/office/officeart/2016/7/layout/VerticalDownArrowProcess"/>
    <dgm:cxn modelId="{680F6DE2-7658-4B40-BC62-955498963D61}" type="presParOf" srcId="{E57774D9-2544-436F-B10C-FE0396F6380A}" destId="{335AD60A-ECBC-4B5D-ADA7-9754389B12A1}" srcOrd="1" destOrd="0" presId="urn:microsoft.com/office/officeart/2016/7/layout/VerticalDownArrowProcess"/>
    <dgm:cxn modelId="{F2A23874-3C6B-4EB1-AAA0-78B2137550B6}" type="presParOf" srcId="{E57774D9-2544-436F-B10C-FE0396F6380A}" destId="{405A078B-DC16-4E05-9982-5812C581CDA9}" srcOrd="2" destOrd="0" presId="urn:microsoft.com/office/officeart/2016/7/layout/VerticalDownArrowProcess"/>
    <dgm:cxn modelId="{94A22B78-F7BA-4A8E-9B90-FC124D4F6D20}" type="presParOf" srcId="{405A078B-DC16-4E05-9982-5812C581CDA9}" destId="{BDEA2CE5-138A-4717-A237-210F9B11FFEA}" srcOrd="0" destOrd="0" presId="urn:microsoft.com/office/officeart/2016/7/layout/VerticalDownArrowProcess"/>
    <dgm:cxn modelId="{89404189-A1D7-4B0B-AC8C-FA9865601AAB}" type="presParOf" srcId="{405A078B-DC16-4E05-9982-5812C581CDA9}" destId="{D44842A2-C768-4A39-89A8-347F8D2460CA}" srcOrd="1" destOrd="0" presId="urn:microsoft.com/office/officeart/2016/7/layout/VerticalDownArrowProcess"/>
    <dgm:cxn modelId="{3211E13A-F69E-4D70-A5C3-A5912A11E869}" type="presParOf" srcId="{405A078B-DC16-4E05-9982-5812C581CDA9}" destId="{8FB1976E-3834-4687-98B6-91C72DB71454}" srcOrd="2" destOrd="0" presId="urn:microsoft.com/office/officeart/2016/7/layout/VerticalDownArrowProcess"/>
    <dgm:cxn modelId="{7A569D1E-926A-4555-BC13-0A7613FAD68B}" type="presParOf" srcId="{E57774D9-2544-436F-B10C-FE0396F6380A}" destId="{CF130985-7DD4-4C92-9239-CCCE3CBB0366}" srcOrd="3" destOrd="0" presId="urn:microsoft.com/office/officeart/2016/7/layout/VerticalDownArrowProcess"/>
    <dgm:cxn modelId="{8E1F6C0C-BEC2-4CF5-B32C-85DDDE3A036E}" type="presParOf" srcId="{E57774D9-2544-436F-B10C-FE0396F6380A}" destId="{B1B95D21-8B30-4116-90D5-BF4D88A173C9}" srcOrd="4" destOrd="0" presId="urn:microsoft.com/office/officeart/2016/7/layout/VerticalDownArrowProcess"/>
    <dgm:cxn modelId="{3712470A-8F9E-4848-80F1-841A6531616D}" type="presParOf" srcId="{B1B95D21-8B30-4116-90D5-BF4D88A173C9}" destId="{6F72E3C3-C010-45FE-9E28-3FD9398BD41D}" srcOrd="0" destOrd="0" presId="urn:microsoft.com/office/officeart/2016/7/layout/VerticalDownArrowProcess"/>
    <dgm:cxn modelId="{DAE39770-DA8F-46E0-B75C-95A2110628F6}" type="presParOf" srcId="{B1B95D21-8B30-4116-90D5-BF4D88A173C9}" destId="{7C9BBA5F-418B-4D23-B48E-43216D842BD7}" srcOrd="1" destOrd="0" presId="urn:microsoft.com/office/officeart/2016/7/layout/VerticalDownArrowProcess"/>
    <dgm:cxn modelId="{A82928EA-53C8-4BDF-AA43-52455B1D4202}" type="presParOf" srcId="{B1B95D21-8B30-4116-90D5-BF4D88A173C9}" destId="{8269E94C-6124-48AD-A4A6-BEE00F4CC9CC}" srcOrd="2" destOrd="0" presId="urn:microsoft.com/office/officeart/2016/7/layout/VerticalDownArrowProcess"/>
    <dgm:cxn modelId="{69ED839F-5265-42FE-B239-2381975F9FCF}" type="presParOf" srcId="{E57774D9-2544-436F-B10C-FE0396F6380A}" destId="{603C818B-35CA-459D-A567-8BF1F7BC2EDA}" srcOrd="5" destOrd="0" presId="urn:microsoft.com/office/officeart/2016/7/layout/VerticalDownArrowProcess"/>
    <dgm:cxn modelId="{ECC9DEFB-3BCA-4759-BAB6-F5DA0EA1A219}" type="presParOf" srcId="{E57774D9-2544-436F-B10C-FE0396F6380A}" destId="{D83D285E-2709-4957-B7B6-7920A3566288}" srcOrd="6" destOrd="0" presId="urn:microsoft.com/office/officeart/2016/7/layout/VerticalDownArrowProcess"/>
    <dgm:cxn modelId="{71861E61-0073-45ED-BFDA-D2C029601E46}" type="presParOf" srcId="{D83D285E-2709-4957-B7B6-7920A3566288}" destId="{DC22CA52-7DAA-4110-85CE-8BBB194A9159}" srcOrd="0" destOrd="0" presId="urn:microsoft.com/office/officeart/2016/7/layout/VerticalDownArrowProcess"/>
    <dgm:cxn modelId="{9BDFCA26-6DC6-4E5F-8FC9-D92B4FD7A9BE}" type="presParOf" srcId="{D83D285E-2709-4957-B7B6-7920A3566288}" destId="{F90D7596-07FD-46AE-AF04-6BCD803729BB}" srcOrd="1" destOrd="0" presId="urn:microsoft.com/office/officeart/2016/7/layout/VerticalDownArrowProcess"/>
    <dgm:cxn modelId="{587A4656-C789-4566-9A7E-6658770FC9CE}" type="presParOf" srcId="{D83D285E-2709-4957-B7B6-7920A3566288}" destId="{9481118A-FE7F-4388-AE46-17BE68F3A59B}" srcOrd="2" destOrd="0" presId="urn:microsoft.com/office/officeart/2016/7/layout/VerticalDownArrowProcess"/>
    <dgm:cxn modelId="{6DE27EC1-DFAD-4E1F-98B2-3E9245B583E4}" type="presParOf" srcId="{E57774D9-2544-436F-B10C-FE0396F6380A}" destId="{AABD804F-8E69-45EE-962D-BF2A5D10D65B}" srcOrd="7" destOrd="0" presId="urn:microsoft.com/office/officeart/2016/7/layout/VerticalDownArrowProcess"/>
    <dgm:cxn modelId="{1C6A075F-88AB-4CE7-BDA6-C403CB07A253}" type="presParOf" srcId="{E57774D9-2544-436F-B10C-FE0396F6380A}" destId="{34D2852C-F333-4C5C-84DA-0E2D6CB9202E}" srcOrd="8" destOrd="0" presId="urn:microsoft.com/office/officeart/2016/7/layout/VerticalDownArrowProcess"/>
    <dgm:cxn modelId="{F60BD9D6-F610-464B-BA9F-62EB1A28589C}" type="presParOf" srcId="{34D2852C-F333-4C5C-84DA-0E2D6CB9202E}" destId="{77A6B2C4-023D-41D1-B973-ADA77CC5F0BC}" srcOrd="0" destOrd="0" presId="urn:microsoft.com/office/officeart/2016/7/layout/VerticalDownArrowProcess"/>
    <dgm:cxn modelId="{1B95AF7E-DD1C-45E0-9B51-BD0E633AC9EF}" type="presParOf" srcId="{34D2852C-F333-4C5C-84DA-0E2D6CB9202E}" destId="{2FFE1A57-DD33-4061-8D5E-2D8C296B2F03}" srcOrd="1" destOrd="0" presId="urn:microsoft.com/office/officeart/2016/7/layout/VerticalDownArrowProcess"/>
    <dgm:cxn modelId="{C16DB939-3362-4A75-A232-E400169D496C}" type="presParOf" srcId="{34D2852C-F333-4C5C-84DA-0E2D6CB9202E}" destId="{1A75D661-EBB2-4B1F-A94C-8BB4C50575DC}" srcOrd="2" destOrd="0" presId="urn:microsoft.com/office/officeart/2016/7/layout/VerticalDownArrowProcess"/>
    <dgm:cxn modelId="{6DAE42BD-3BA9-41FA-BD47-26CF6CBCE643}" type="presParOf" srcId="{E57774D9-2544-436F-B10C-FE0396F6380A}" destId="{ADFDF1BA-8776-4560-97A6-29FF7772BD50}" srcOrd="9" destOrd="0" presId="urn:microsoft.com/office/officeart/2016/7/layout/VerticalDownArrowProcess"/>
    <dgm:cxn modelId="{B777C33C-2E08-4521-BC62-D07D9ECC2A70}" type="presParOf" srcId="{E57774D9-2544-436F-B10C-FE0396F6380A}" destId="{37BD2E82-1604-4394-82D6-7F4F0B069B01}" srcOrd="10" destOrd="0" presId="urn:microsoft.com/office/officeart/2016/7/layout/VerticalDownArrowProcess"/>
    <dgm:cxn modelId="{7F14272A-00C3-482B-BB32-E29B8CA28889}" type="presParOf" srcId="{37BD2E82-1604-4394-82D6-7F4F0B069B01}" destId="{724BEA84-95B0-4598-8D7A-59661B217442}" srcOrd="0" destOrd="0" presId="urn:microsoft.com/office/officeart/2016/7/layout/VerticalDownArrowProcess"/>
    <dgm:cxn modelId="{AA60CE5B-525E-44B7-B909-C2473A9AE5E2}" type="presParOf" srcId="{37BD2E82-1604-4394-82D6-7F4F0B069B01}" destId="{89AFE45E-E3D4-4F98-AA82-D09F504F1B73}" srcOrd="1" destOrd="0" presId="urn:microsoft.com/office/officeart/2016/7/layout/VerticalDownArrowProcess"/>
    <dgm:cxn modelId="{BD65BF9D-E1E3-4AEE-A55B-AFDF44060D76}" type="presParOf" srcId="{37BD2E82-1604-4394-82D6-7F4F0B069B01}" destId="{A6D8CAB9-ED58-463F-9EA8-E8E44ACE462A}"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A5DE58-B40D-4524-BE26-BB73130559F5}"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7BA6A410-F0CE-4B22-A313-F8DD89796618}">
      <dgm:prSet custT="1"/>
      <dgm:spPr/>
      <dgm:t>
        <a:bodyPr/>
        <a:lstStyle/>
        <a:p>
          <a:r>
            <a:rPr lang="en-US" sz="1200" dirty="0">
              <a:latin typeface="Arial" panose="020B0604020202020204" pitchFamily="34" charset="0"/>
              <a:cs typeface="Arial" panose="020B0604020202020204" pitchFamily="34" charset="0"/>
            </a:rPr>
            <a:t>Participate in Monthly Government Affairs Committee Meetings</a:t>
          </a:r>
        </a:p>
      </dgm:t>
    </dgm:pt>
    <dgm:pt modelId="{38B49C55-D6AC-41D7-A63D-7645F30D0AC2}" type="parTrans" cxnId="{D9F293E4-0F19-4880-95A4-5FA9E45AB567}">
      <dgm:prSet/>
      <dgm:spPr/>
      <dgm:t>
        <a:bodyPr/>
        <a:lstStyle/>
        <a:p>
          <a:endParaRPr lang="en-US"/>
        </a:p>
      </dgm:t>
    </dgm:pt>
    <dgm:pt modelId="{6214EA49-3B34-4B1F-B240-99E3DCE72B47}" type="sibTrans" cxnId="{D9F293E4-0F19-4880-95A4-5FA9E45AB567}">
      <dgm:prSet phldrT="01" phldr="0"/>
      <dgm:spPr/>
      <dgm:t>
        <a:bodyPr/>
        <a:lstStyle/>
        <a:p>
          <a:r>
            <a:rPr lang="en-US"/>
            <a:t>01</a:t>
          </a:r>
        </a:p>
      </dgm:t>
    </dgm:pt>
    <dgm:pt modelId="{D7EED2B6-5D93-4C6E-8B5B-303610EB1BCA}">
      <dgm:prSet custT="1"/>
      <dgm:spPr/>
      <dgm:t>
        <a:bodyPr/>
        <a:lstStyle/>
        <a:p>
          <a:r>
            <a:rPr lang="en-US" sz="1200" dirty="0">
              <a:latin typeface="Arial" panose="020B0604020202020204" pitchFamily="34" charset="0"/>
              <a:cs typeface="Arial" panose="020B0604020202020204" pitchFamily="34" charset="0"/>
            </a:rPr>
            <a:t>Attend Advocacy Day </a:t>
          </a:r>
        </a:p>
      </dgm:t>
    </dgm:pt>
    <dgm:pt modelId="{9ACB796B-BA7F-4CB9-9D6D-A474977A32A3}" type="parTrans" cxnId="{D25DF25F-E6F1-49B3-ABBB-6EB59643D3E2}">
      <dgm:prSet/>
      <dgm:spPr/>
      <dgm:t>
        <a:bodyPr/>
        <a:lstStyle/>
        <a:p>
          <a:endParaRPr lang="en-US"/>
        </a:p>
      </dgm:t>
    </dgm:pt>
    <dgm:pt modelId="{34CA46AF-9A45-4507-8AC3-462366D3A1ED}" type="sibTrans" cxnId="{D25DF25F-E6F1-49B3-ABBB-6EB59643D3E2}">
      <dgm:prSet phldrT="02" phldr="0"/>
      <dgm:spPr/>
      <dgm:t>
        <a:bodyPr/>
        <a:lstStyle/>
        <a:p>
          <a:r>
            <a:rPr lang="en-US"/>
            <a:t>02</a:t>
          </a:r>
        </a:p>
      </dgm:t>
    </dgm:pt>
    <dgm:pt modelId="{D07F15DE-F8DB-4B97-8249-0C210209A3D5}">
      <dgm:prSet custT="1"/>
      <dgm:spPr/>
      <dgm:t>
        <a:bodyPr/>
        <a:lstStyle/>
        <a:p>
          <a:r>
            <a:rPr lang="en-US" sz="1200" dirty="0">
              <a:latin typeface="Arial" panose="020B0604020202020204" pitchFamily="34" charset="0"/>
              <a:cs typeface="Arial" panose="020B0604020202020204" pitchFamily="34" charset="0"/>
            </a:rPr>
            <a:t>Establish a Chapter Government Affairs Committee </a:t>
          </a:r>
        </a:p>
      </dgm:t>
    </dgm:pt>
    <dgm:pt modelId="{D0952C91-AC7A-4A90-A885-6AB4F29EC0A3}" type="parTrans" cxnId="{6ED5FB1C-0025-46B8-934D-5CC411D10B6B}">
      <dgm:prSet/>
      <dgm:spPr/>
      <dgm:t>
        <a:bodyPr/>
        <a:lstStyle/>
        <a:p>
          <a:endParaRPr lang="en-US"/>
        </a:p>
      </dgm:t>
    </dgm:pt>
    <dgm:pt modelId="{5B131252-D8E1-4C73-9DA2-794889CBAF12}" type="sibTrans" cxnId="{6ED5FB1C-0025-46B8-934D-5CC411D10B6B}">
      <dgm:prSet phldrT="03" phldr="0"/>
      <dgm:spPr/>
      <dgm:t>
        <a:bodyPr/>
        <a:lstStyle/>
        <a:p>
          <a:r>
            <a:rPr lang="en-US"/>
            <a:t>03</a:t>
          </a:r>
        </a:p>
      </dgm:t>
    </dgm:pt>
    <dgm:pt modelId="{3D8DC5D3-63C9-4062-8668-04FDE6095DCD}">
      <dgm:prSet custT="1"/>
      <dgm:spPr/>
      <dgm:t>
        <a:bodyPr/>
        <a:lstStyle/>
        <a:p>
          <a:r>
            <a:rPr lang="en-US" sz="1200" dirty="0">
              <a:latin typeface="Arial" panose="020B0604020202020204" pitchFamily="34" charset="0"/>
              <a:cs typeface="Arial" panose="020B0604020202020204" pitchFamily="34" charset="0"/>
            </a:rPr>
            <a:t>Ask IFMA GA Team to Speak at a Chapter Meeting </a:t>
          </a:r>
        </a:p>
      </dgm:t>
    </dgm:pt>
    <dgm:pt modelId="{3878166D-5AD1-46B5-AC3C-9EEEBF1E796E}" type="parTrans" cxnId="{AD6AE09B-0DF3-4801-813D-91ED63A2B44C}">
      <dgm:prSet/>
      <dgm:spPr/>
      <dgm:t>
        <a:bodyPr/>
        <a:lstStyle/>
        <a:p>
          <a:endParaRPr lang="en-US"/>
        </a:p>
      </dgm:t>
    </dgm:pt>
    <dgm:pt modelId="{A109FD14-F1A2-471D-9FBB-61401630DE86}" type="sibTrans" cxnId="{AD6AE09B-0DF3-4801-813D-91ED63A2B44C}">
      <dgm:prSet phldrT="04" phldr="0"/>
      <dgm:spPr/>
      <dgm:t>
        <a:bodyPr/>
        <a:lstStyle/>
        <a:p>
          <a:r>
            <a:rPr lang="en-US"/>
            <a:t>04</a:t>
          </a:r>
        </a:p>
      </dgm:t>
    </dgm:pt>
    <dgm:pt modelId="{20BF7E73-A510-47A9-AAEB-F46EA1D11FB1}">
      <dgm:prSet custT="1"/>
      <dgm:spPr/>
      <dgm:t>
        <a:bodyPr/>
        <a:lstStyle/>
        <a:p>
          <a:r>
            <a:rPr lang="en-US" sz="1200" dirty="0">
              <a:latin typeface="Arial" panose="020B0604020202020204" pitchFamily="34" charset="0"/>
              <a:cs typeface="Arial" panose="020B0604020202020204" pitchFamily="34" charset="0"/>
            </a:rPr>
            <a:t>Reach out to your local representatives</a:t>
          </a:r>
        </a:p>
      </dgm:t>
    </dgm:pt>
    <dgm:pt modelId="{97C9EE57-DEF3-480D-B3E5-CF495F6DE996}" type="parTrans" cxnId="{74927F87-4AA0-419F-83FE-FA4347C317AD}">
      <dgm:prSet/>
      <dgm:spPr/>
      <dgm:t>
        <a:bodyPr/>
        <a:lstStyle/>
        <a:p>
          <a:endParaRPr lang="en-US"/>
        </a:p>
      </dgm:t>
    </dgm:pt>
    <dgm:pt modelId="{4AF44A2E-16DA-4B39-9D98-261E024C98B0}" type="sibTrans" cxnId="{74927F87-4AA0-419F-83FE-FA4347C317AD}">
      <dgm:prSet phldrT="05" phldr="0"/>
      <dgm:spPr/>
      <dgm:t>
        <a:bodyPr/>
        <a:lstStyle/>
        <a:p>
          <a:r>
            <a:rPr lang="en-US"/>
            <a:t>05</a:t>
          </a:r>
        </a:p>
      </dgm:t>
    </dgm:pt>
    <dgm:pt modelId="{C66D3281-BDC8-452E-96CD-09C719A20DE7}">
      <dgm:prSet custT="1"/>
      <dgm:spPr/>
      <dgm:t>
        <a:bodyPr/>
        <a:lstStyle/>
        <a:p>
          <a:r>
            <a:rPr lang="en-US" sz="1200" dirty="0">
              <a:latin typeface="Arial" panose="020B0604020202020204" pitchFamily="34" charset="0"/>
              <a:cs typeface="Arial" panose="020B0604020202020204" pitchFamily="34" charset="0"/>
            </a:rPr>
            <a:t>Invite Local Reps to speak at Chapter events</a:t>
          </a:r>
        </a:p>
      </dgm:t>
    </dgm:pt>
    <dgm:pt modelId="{1329E6B5-1FD0-47AC-A4EB-769D42391C63}" type="parTrans" cxnId="{A9F06F94-8E12-4D0A-A389-0C964FE4B5A6}">
      <dgm:prSet/>
      <dgm:spPr/>
      <dgm:t>
        <a:bodyPr/>
        <a:lstStyle/>
        <a:p>
          <a:endParaRPr lang="en-US"/>
        </a:p>
      </dgm:t>
    </dgm:pt>
    <dgm:pt modelId="{7F33C837-5754-4C57-8624-E5DB024A3A0A}" type="sibTrans" cxnId="{A9F06F94-8E12-4D0A-A389-0C964FE4B5A6}">
      <dgm:prSet phldrT="06" phldr="0"/>
      <dgm:spPr/>
      <dgm:t>
        <a:bodyPr/>
        <a:lstStyle/>
        <a:p>
          <a:r>
            <a:rPr lang="en-US"/>
            <a:t>06</a:t>
          </a:r>
        </a:p>
      </dgm:t>
    </dgm:pt>
    <dgm:pt modelId="{E8B9BDED-59D4-4305-BA69-C2A779E584AF}">
      <dgm:prSet custT="1"/>
      <dgm:spPr/>
      <dgm:t>
        <a:bodyPr/>
        <a:lstStyle/>
        <a:p>
          <a:r>
            <a:rPr lang="en-US" sz="1200" dirty="0">
              <a:latin typeface="Arial" panose="020B0604020202020204" pitchFamily="34" charset="0"/>
              <a:cs typeface="Arial" panose="020B0604020202020204" pitchFamily="34" charset="0"/>
            </a:rPr>
            <a:t>Attend Town Halls and Local Events </a:t>
          </a:r>
        </a:p>
      </dgm:t>
    </dgm:pt>
    <dgm:pt modelId="{31C4E075-0BDC-42C9-B3ED-8E85D1671B2E}" type="parTrans" cxnId="{37C6FFE1-2F1C-4FFB-A717-A171455A8B39}">
      <dgm:prSet/>
      <dgm:spPr/>
      <dgm:t>
        <a:bodyPr/>
        <a:lstStyle/>
        <a:p>
          <a:endParaRPr lang="en-US"/>
        </a:p>
      </dgm:t>
    </dgm:pt>
    <dgm:pt modelId="{46F0DDD9-70CF-4EE8-AEC1-2B004475E685}" type="sibTrans" cxnId="{37C6FFE1-2F1C-4FFB-A717-A171455A8B39}">
      <dgm:prSet phldrT="07" phldr="0"/>
      <dgm:spPr/>
      <dgm:t>
        <a:bodyPr/>
        <a:lstStyle/>
        <a:p>
          <a:r>
            <a:rPr lang="en-US"/>
            <a:t>07</a:t>
          </a:r>
        </a:p>
      </dgm:t>
    </dgm:pt>
    <dgm:pt modelId="{4B1C5EAB-0678-4ABE-9C25-1A71B9F39606}">
      <dgm:prSet custT="1"/>
      <dgm:spPr/>
      <dgm:t>
        <a:bodyPr/>
        <a:lstStyle/>
        <a:p>
          <a:r>
            <a:rPr lang="en-US" sz="1200" dirty="0">
              <a:latin typeface="Arial" panose="020B0604020202020204" pitchFamily="34" charset="0"/>
              <a:cs typeface="Arial" panose="020B0604020202020204" pitchFamily="34" charset="0"/>
            </a:rPr>
            <a:t>Be a Continuous Presence  </a:t>
          </a:r>
        </a:p>
      </dgm:t>
    </dgm:pt>
    <dgm:pt modelId="{1CB2B06A-FAAB-4552-9D67-CA11AF996CAF}" type="parTrans" cxnId="{F9F49E8F-AA67-4C09-BAEB-446E282F9DFB}">
      <dgm:prSet/>
      <dgm:spPr/>
      <dgm:t>
        <a:bodyPr/>
        <a:lstStyle/>
        <a:p>
          <a:endParaRPr lang="en-US"/>
        </a:p>
      </dgm:t>
    </dgm:pt>
    <dgm:pt modelId="{25B6F361-6B69-4812-95B9-44B619860477}" type="sibTrans" cxnId="{F9F49E8F-AA67-4C09-BAEB-446E282F9DFB}">
      <dgm:prSet phldrT="08" phldr="0"/>
      <dgm:spPr/>
      <dgm:t>
        <a:bodyPr/>
        <a:lstStyle/>
        <a:p>
          <a:r>
            <a:rPr lang="en-US"/>
            <a:t>08</a:t>
          </a:r>
        </a:p>
      </dgm:t>
    </dgm:pt>
    <dgm:pt modelId="{5F91C49D-8A12-4260-99D7-FD22B6FFEF8D}" type="pres">
      <dgm:prSet presAssocID="{CAA5DE58-B40D-4524-BE26-BB73130559F5}" presName="Name0" presStyleCnt="0">
        <dgm:presLayoutVars>
          <dgm:animLvl val="lvl"/>
          <dgm:resizeHandles val="exact"/>
        </dgm:presLayoutVars>
      </dgm:prSet>
      <dgm:spPr/>
    </dgm:pt>
    <dgm:pt modelId="{55C9B4C4-F46D-4733-986F-24691758DB59}" type="pres">
      <dgm:prSet presAssocID="{7BA6A410-F0CE-4B22-A313-F8DD89796618}" presName="compositeNode" presStyleCnt="0">
        <dgm:presLayoutVars>
          <dgm:bulletEnabled val="1"/>
        </dgm:presLayoutVars>
      </dgm:prSet>
      <dgm:spPr/>
    </dgm:pt>
    <dgm:pt modelId="{B5A96BC9-B2FC-42FA-840B-1FA97AEAA7D7}" type="pres">
      <dgm:prSet presAssocID="{7BA6A410-F0CE-4B22-A313-F8DD89796618}" presName="bgRect" presStyleLbl="alignNode1" presStyleIdx="0" presStyleCnt="8" custScaleY="119438"/>
      <dgm:spPr/>
    </dgm:pt>
    <dgm:pt modelId="{97FB10B1-833D-436B-9F98-3D3F96E0A0FF}" type="pres">
      <dgm:prSet presAssocID="{6214EA49-3B34-4B1F-B240-99E3DCE72B47}" presName="sibTransNodeRect" presStyleLbl="alignNode1" presStyleIdx="0" presStyleCnt="8">
        <dgm:presLayoutVars>
          <dgm:chMax val="0"/>
          <dgm:bulletEnabled val="1"/>
        </dgm:presLayoutVars>
      </dgm:prSet>
      <dgm:spPr/>
    </dgm:pt>
    <dgm:pt modelId="{9982F2B3-6F3F-4B55-A7BF-52405B4F0D97}" type="pres">
      <dgm:prSet presAssocID="{7BA6A410-F0CE-4B22-A313-F8DD89796618}" presName="nodeRect" presStyleLbl="alignNode1" presStyleIdx="0" presStyleCnt="8">
        <dgm:presLayoutVars>
          <dgm:bulletEnabled val="1"/>
        </dgm:presLayoutVars>
      </dgm:prSet>
      <dgm:spPr/>
    </dgm:pt>
    <dgm:pt modelId="{8DDDD35B-8368-4DCA-B926-51D4497030A2}" type="pres">
      <dgm:prSet presAssocID="{6214EA49-3B34-4B1F-B240-99E3DCE72B47}" presName="sibTrans" presStyleCnt="0"/>
      <dgm:spPr/>
    </dgm:pt>
    <dgm:pt modelId="{0BFC80C3-F67A-4340-B069-21FB0F4AA0D7}" type="pres">
      <dgm:prSet presAssocID="{D7EED2B6-5D93-4C6E-8B5B-303610EB1BCA}" presName="compositeNode" presStyleCnt="0">
        <dgm:presLayoutVars>
          <dgm:bulletEnabled val="1"/>
        </dgm:presLayoutVars>
      </dgm:prSet>
      <dgm:spPr/>
    </dgm:pt>
    <dgm:pt modelId="{64EC6101-983F-450C-B655-1EA6440D28A8}" type="pres">
      <dgm:prSet presAssocID="{D7EED2B6-5D93-4C6E-8B5B-303610EB1BCA}" presName="bgRect" presStyleLbl="alignNode1" presStyleIdx="1" presStyleCnt="8" custScaleY="119438"/>
      <dgm:spPr/>
    </dgm:pt>
    <dgm:pt modelId="{AC45A3F6-9202-4A72-B62F-241079675CE9}" type="pres">
      <dgm:prSet presAssocID="{34CA46AF-9A45-4507-8AC3-462366D3A1ED}" presName="sibTransNodeRect" presStyleLbl="alignNode1" presStyleIdx="1" presStyleCnt="8">
        <dgm:presLayoutVars>
          <dgm:chMax val="0"/>
          <dgm:bulletEnabled val="1"/>
        </dgm:presLayoutVars>
      </dgm:prSet>
      <dgm:spPr/>
    </dgm:pt>
    <dgm:pt modelId="{62E29660-CC06-4D0B-948F-EB42B38741C4}" type="pres">
      <dgm:prSet presAssocID="{D7EED2B6-5D93-4C6E-8B5B-303610EB1BCA}" presName="nodeRect" presStyleLbl="alignNode1" presStyleIdx="1" presStyleCnt="8">
        <dgm:presLayoutVars>
          <dgm:bulletEnabled val="1"/>
        </dgm:presLayoutVars>
      </dgm:prSet>
      <dgm:spPr/>
    </dgm:pt>
    <dgm:pt modelId="{93FB1C56-C217-4B2F-B3F3-23002BBCB4B4}" type="pres">
      <dgm:prSet presAssocID="{34CA46AF-9A45-4507-8AC3-462366D3A1ED}" presName="sibTrans" presStyleCnt="0"/>
      <dgm:spPr/>
    </dgm:pt>
    <dgm:pt modelId="{37D2BB0E-1983-40FC-B256-5B4B09E60D14}" type="pres">
      <dgm:prSet presAssocID="{D07F15DE-F8DB-4B97-8249-0C210209A3D5}" presName="compositeNode" presStyleCnt="0">
        <dgm:presLayoutVars>
          <dgm:bulletEnabled val="1"/>
        </dgm:presLayoutVars>
      </dgm:prSet>
      <dgm:spPr/>
    </dgm:pt>
    <dgm:pt modelId="{A857B0D5-A267-4F64-B441-84AD4F8218A9}" type="pres">
      <dgm:prSet presAssocID="{D07F15DE-F8DB-4B97-8249-0C210209A3D5}" presName="bgRect" presStyleLbl="alignNode1" presStyleIdx="2" presStyleCnt="8" custScaleY="119438"/>
      <dgm:spPr/>
    </dgm:pt>
    <dgm:pt modelId="{D1E2C8EF-D116-4F49-95A8-42B66D903B5B}" type="pres">
      <dgm:prSet presAssocID="{5B131252-D8E1-4C73-9DA2-794889CBAF12}" presName="sibTransNodeRect" presStyleLbl="alignNode1" presStyleIdx="2" presStyleCnt="8">
        <dgm:presLayoutVars>
          <dgm:chMax val="0"/>
          <dgm:bulletEnabled val="1"/>
        </dgm:presLayoutVars>
      </dgm:prSet>
      <dgm:spPr/>
    </dgm:pt>
    <dgm:pt modelId="{1AD05551-8905-445C-A9DB-A0CD23C3CBED}" type="pres">
      <dgm:prSet presAssocID="{D07F15DE-F8DB-4B97-8249-0C210209A3D5}" presName="nodeRect" presStyleLbl="alignNode1" presStyleIdx="2" presStyleCnt="8">
        <dgm:presLayoutVars>
          <dgm:bulletEnabled val="1"/>
        </dgm:presLayoutVars>
      </dgm:prSet>
      <dgm:spPr/>
    </dgm:pt>
    <dgm:pt modelId="{F5C34AAD-D2FD-4AD7-89B8-198D3650D75A}" type="pres">
      <dgm:prSet presAssocID="{5B131252-D8E1-4C73-9DA2-794889CBAF12}" presName="sibTrans" presStyleCnt="0"/>
      <dgm:spPr/>
    </dgm:pt>
    <dgm:pt modelId="{852209E9-724F-4436-84D8-12E3DAA8D140}" type="pres">
      <dgm:prSet presAssocID="{3D8DC5D3-63C9-4062-8668-04FDE6095DCD}" presName="compositeNode" presStyleCnt="0">
        <dgm:presLayoutVars>
          <dgm:bulletEnabled val="1"/>
        </dgm:presLayoutVars>
      </dgm:prSet>
      <dgm:spPr/>
    </dgm:pt>
    <dgm:pt modelId="{AE33A01A-49CD-4A66-8D07-D52754C97D41}" type="pres">
      <dgm:prSet presAssocID="{3D8DC5D3-63C9-4062-8668-04FDE6095DCD}" presName="bgRect" presStyleLbl="alignNode1" presStyleIdx="3" presStyleCnt="8" custScaleY="119438"/>
      <dgm:spPr/>
    </dgm:pt>
    <dgm:pt modelId="{F72E6EA1-025A-4818-AE98-DE1B6132D0FE}" type="pres">
      <dgm:prSet presAssocID="{A109FD14-F1A2-471D-9FBB-61401630DE86}" presName="sibTransNodeRect" presStyleLbl="alignNode1" presStyleIdx="3" presStyleCnt="8">
        <dgm:presLayoutVars>
          <dgm:chMax val="0"/>
          <dgm:bulletEnabled val="1"/>
        </dgm:presLayoutVars>
      </dgm:prSet>
      <dgm:spPr/>
    </dgm:pt>
    <dgm:pt modelId="{80BC4818-169A-4869-8013-1350698458B8}" type="pres">
      <dgm:prSet presAssocID="{3D8DC5D3-63C9-4062-8668-04FDE6095DCD}" presName="nodeRect" presStyleLbl="alignNode1" presStyleIdx="3" presStyleCnt="8">
        <dgm:presLayoutVars>
          <dgm:bulletEnabled val="1"/>
        </dgm:presLayoutVars>
      </dgm:prSet>
      <dgm:spPr/>
    </dgm:pt>
    <dgm:pt modelId="{5CFC2567-43DF-4274-BF4F-E6B19C34315F}" type="pres">
      <dgm:prSet presAssocID="{A109FD14-F1A2-471D-9FBB-61401630DE86}" presName="sibTrans" presStyleCnt="0"/>
      <dgm:spPr/>
    </dgm:pt>
    <dgm:pt modelId="{03CA5924-7ADC-49BA-9C5D-036CFE4CCF82}" type="pres">
      <dgm:prSet presAssocID="{20BF7E73-A510-47A9-AAEB-F46EA1D11FB1}" presName="compositeNode" presStyleCnt="0">
        <dgm:presLayoutVars>
          <dgm:bulletEnabled val="1"/>
        </dgm:presLayoutVars>
      </dgm:prSet>
      <dgm:spPr/>
    </dgm:pt>
    <dgm:pt modelId="{0E6D30DA-E7D3-49E1-99F0-82AD93770013}" type="pres">
      <dgm:prSet presAssocID="{20BF7E73-A510-47A9-AAEB-F46EA1D11FB1}" presName="bgRect" presStyleLbl="alignNode1" presStyleIdx="4" presStyleCnt="8" custScaleY="119438"/>
      <dgm:spPr/>
    </dgm:pt>
    <dgm:pt modelId="{BB6A2A37-D495-42FF-9DA4-085003447D10}" type="pres">
      <dgm:prSet presAssocID="{4AF44A2E-16DA-4B39-9D98-261E024C98B0}" presName="sibTransNodeRect" presStyleLbl="alignNode1" presStyleIdx="4" presStyleCnt="8">
        <dgm:presLayoutVars>
          <dgm:chMax val="0"/>
          <dgm:bulletEnabled val="1"/>
        </dgm:presLayoutVars>
      </dgm:prSet>
      <dgm:spPr/>
    </dgm:pt>
    <dgm:pt modelId="{E6BCD1A8-3542-42AE-8BA6-686715464777}" type="pres">
      <dgm:prSet presAssocID="{20BF7E73-A510-47A9-AAEB-F46EA1D11FB1}" presName="nodeRect" presStyleLbl="alignNode1" presStyleIdx="4" presStyleCnt="8">
        <dgm:presLayoutVars>
          <dgm:bulletEnabled val="1"/>
        </dgm:presLayoutVars>
      </dgm:prSet>
      <dgm:spPr/>
    </dgm:pt>
    <dgm:pt modelId="{DE32710B-8860-448D-94CC-6DAB9CF84AD7}" type="pres">
      <dgm:prSet presAssocID="{4AF44A2E-16DA-4B39-9D98-261E024C98B0}" presName="sibTrans" presStyleCnt="0"/>
      <dgm:spPr/>
    </dgm:pt>
    <dgm:pt modelId="{5E0AE9EA-F595-4685-AED6-D8F43E370872}" type="pres">
      <dgm:prSet presAssocID="{C66D3281-BDC8-452E-96CD-09C719A20DE7}" presName="compositeNode" presStyleCnt="0">
        <dgm:presLayoutVars>
          <dgm:bulletEnabled val="1"/>
        </dgm:presLayoutVars>
      </dgm:prSet>
      <dgm:spPr/>
    </dgm:pt>
    <dgm:pt modelId="{063EABA7-1469-44F0-AC8A-8F17D884F924}" type="pres">
      <dgm:prSet presAssocID="{C66D3281-BDC8-452E-96CD-09C719A20DE7}" presName="bgRect" presStyleLbl="alignNode1" presStyleIdx="5" presStyleCnt="8" custScaleY="119438"/>
      <dgm:spPr/>
    </dgm:pt>
    <dgm:pt modelId="{36F035C3-AF66-4D78-9F9B-841A11CDA666}" type="pres">
      <dgm:prSet presAssocID="{7F33C837-5754-4C57-8624-E5DB024A3A0A}" presName="sibTransNodeRect" presStyleLbl="alignNode1" presStyleIdx="5" presStyleCnt="8">
        <dgm:presLayoutVars>
          <dgm:chMax val="0"/>
          <dgm:bulletEnabled val="1"/>
        </dgm:presLayoutVars>
      </dgm:prSet>
      <dgm:spPr/>
    </dgm:pt>
    <dgm:pt modelId="{4DB5C3B7-189A-4BF6-913A-96BBDD9130D1}" type="pres">
      <dgm:prSet presAssocID="{C66D3281-BDC8-452E-96CD-09C719A20DE7}" presName="nodeRect" presStyleLbl="alignNode1" presStyleIdx="5" presStyleCnt="8">
        <dgm:presLayoutVars>
          <dgm:bulletEnabled val="1"/>
        </dgm:presLayoutVars>
      </dgm:prSet>
      <dgm:spPr/>
    </dgm:pt>
    <dgm:pt modelId="{3019AD28-3EA3-49A5-A486-9BD224C1D0CA}" type="pres">
      <dgm:prSet presAssocID="{7F33C837-5754-4C57-8624-E5DB024A3A0A}" presName="sibTrans" presStyleCnt="0"/>
      <dgm:spPr/>
    </dgm:pt>
    <dgm:pt modelId="{1A2B3FB7-3715-4408-9E31-F2871EEEDAA8}" type="pres">
      <dgm:prSet presAssocID="{E8B9BDED-59D4-4305-BA69-C2A779E584AF}" presName="compositeNode" presStyleCnt="0">
        <dgm:presLayoutVars>
          <dgm:bulletEnabled val="1"/>
        </dgm:presLayoutVars>
      </dgm:prSet>
      <dgm:spPr/>
    </dgm:pt>
    <dgm:pt modelId="{7CF0CD2C-6224-4F91-831E-583264546163}" type="pres">
      <dgm:prSet presAssocID="{E8B9BDED-59D4-4305-BA69-C2A779E584AF}" presName="bgRect" presStyleLbl="alignNode1" presStyleIdx="6" presStyleCnt="8" custScaleY="119438"/>
      <dgm:spPr/>
    </dgm:pt>
    <dgm:pt modelId="{E4C13133-8C6A-4B55-8AA7-DC779C6279EF}" type="pres">
      <dgm:prSet presAssocID="{46F0DDD9-70CF-4EE8-AEC1-2B004475E685}" presName="sibTransNodeRect" presStyleLbl="alignNode1" presStyleIdx="6" presStyleCnt="8">
        <dgm:presLayoutVars>
          <dgm:chMax val="0"/>
          <dgm:bulletEnabled val="1"/>
        </dgm:presLayoutVars>
      </dgm:prSet>
      <dgm:spPr/>
    </dgm:pt>
    <dgm:pt modelId="{AE480803-99DD-458E-846F-3AE649BD75C2}" type="pres">
      <dgm:prSet presAssocID="{E8B9BDED-59D4-4305-BA69-C2A779E584AF}" presName="nodeRect" presStyleLbl="alignNode1" presStyleIdx="6" presStyleCnt="8">
        <dgm:presLayoutVars>
          <dgm:bulletEnabled val="1"/>
        </dgm:presLayoutVars>
      </dgm:prSet>
      <dgm:spPr/>
    </dgm:pt>
    <dgm:pt modelId="{B172A0C0-0313-43A4-94CF-8C9B2FAE23D2}" type="pres">
      <dgm:prSet presAssocID="{46F0DDD9-70CF-4EE8-AEC1-2B004475E685}" presName="sibTrans" presStyleCnt="0"/>
      <dgm:spPr/>
    </dgm:pt>
    <dgm:pt modelId="{976FEFCA-D4B8-4D7C-AB83-CFAECB9C8429}" type="pres">
      <dgm:prSet presAssocID="{4B1C5EAB-0678-4ABE-9C25-1A71B9F39606}" presName="compositeNode" presStyleCnt="0">
        <dgm:presLayoutVars>
          <dgm:bulletEnabled val="1"/>
        </dgm:presLayoutVars>
      </dgm:prSet>
      <dgm:spPr/>
    </dgm:pt>
    <dgm:pt modelId="{73CE72DB-B645-4F69-9D73-55CF03632DD2}" type="pres">
      <dgm:prSet presAssocID="{4B1C5EAB-0678-4ABE-9C25-1A71B9F39606}" presName="bgRect" presStyleLbl="alignNode1" presStyleIdx="7" presStyleCnt="8" custScaleY="119438"/>
      <dgm:spPr/>
    </dgm:pt>
    <dgm:pt modelId="{63EECD7B-59DC-426D-BA7D-9C7595705C54}" type="pres">
      <dgm:prSet presAssocID="{25B6F361-6B69-4812-95B9-44B619860477}" presName="sibTransNodeRect" presStyleLbl="alignNode1" presStyleIdx="7" presStyleCnt="8">
        <dgm:presLayoutVars>
          <dgm:chMax val="0"/>
          <dgm:bulletEnabled val="1"/>
        </dgm:presLayoutVars>
      </dgm:prSet>
      <dgm:spPr/>
    </dgm:pt>
    <dgm:pt modelId="{90891D73-E07C-4993-BB65-82DBEA77A778}" type="pres">
      <dgm:prSet presAssocID="{4B1C5EAB-0678-4ABE-9C25-1A71B9F39606}" presName="nodeRect" presStyleLbl="alignNode1" presStyleIdx="7" presStyleCnt="8">
        <dgm:presLayoutVars>
          <dgm:bulletEnabled val="1"/>
        </dgm:presLayoutVars>
      </dgm:prSet>
      <dgm:spPr/>
    </dgm:pt>
  </dgm:ptLst>
  <dgm:cxnLst>
    <dgm:cxn modelId="{AA3CAF04-C00D-4BD2-A047-4F0DBB155687}" type="presOf" srcId="{6214EA49-3B34-4B1F-B240-99E3DCE72B47}" destId="{97FB10B1-833D-436B-9F98-3D3F96E0A0FF}" srcOrd="0" destOrd="0" presId="urn:microsoft.com/office/officeart/2016/7/layout/LinearBlockProcessNumbered"/>
    <dgm:cxn modelId="{5B176F0C-C410-4707-A02D-4B6864A125B0}" type="presOf" srcId="{5B131252-D8E1-4C73-9DA2-794889CBAF12}" destId="{D1E2C8EF-D116-4F49-95A8-42B66D903B5B}" srcOrd="0" destOrd="0" presId="urn:microsoft.com/office/officeart/2016/7/layout/LinearBlockProcessNumbered"/>
    <dgm:cxn modelId="{6EA79E0D-14D5-4D2F-A7BE-2C06AD2319C9}" type="presOf" srcId="{3D8DC5D3-63C9-4062-8668-04FDE6095DCD}" destId="{80BC4818-169A-4869-8013-1350698458B8}" srcOrd="1" destOrd="0" presId="urn:microsoft.com/office/officeart/2016/7/layout/LinearBlockProcessNumbered"/>
    <dgm:cxn modelId="{8AB8B812-AE26-4446-8317-E54DDB9142D2}" type="presOf" srcId="{D07F15DE-F8DB-4B97-8249-0C210209A3D5}" destId="{A857B0D5-A267-4F64-B441-84AD4F8218A9}" srcOrd="0" destOrd="0" presId="urn:microsoft.com/office/officeart/2016/7/layout/LinearBlockProcessNumbered"/>
    <dgm:cxn modelId="{6ED5FB1C-0025-46B8-934D-5CC411D10B6B}" srcId="{CAA5DE58-B40D-4524-BE26-BB73130559F5}" destId="{D07F15DE-F8DB-4B97-8249-0C210209A3D5}" srcOrd="2" destOrd="0" parTransId="{D0952C91-AC7A-4A90-A885-6AB4F29EC0A3}" sibTransId="{5B131252-D8E1-4C73-9DA2-794889CBAF12}"/>
    <dgm:cxn modelId="{60A6D31F-E8F2-4614-8AD4-C36713F4FF37}" type="presOf" srcId="{CAA5DE58-B40D-4524-BE26-BB73130559F5}" destId="{5F91C49D-8A12-4260-99D7-FD22B6FFEF8D}" srcOrd="0" destOrd="0" presId="urn:microsoft.com/office/officeart/2016/7/layout/LinearBlockProcessNumbered"/>
    <dgm:cxn modelId="{1649E025-C8E8-497E-8D3C-5B48F76F7F74}" type="presOf" srcId="{46F0DDD9-70CF-4EE8-AEC1-2B004475E685}" destId="{E4C13133-8C6A-4B55-8AA7-DC779C6279EF}" srcOrd="0" destOrd="0" presId="urn:microsoft.com/office/officeart/2016/7/layout/LinearBlockProcessNumbered"/>
    <dgm:cxn modelId="{A39ABE2D-C36E-4C08-9B3F-9A8B0EFC2E2E}" type="presOf" srcId="{7BA6A410-F0CE-4B22-A313-F8DD89796618}" destId="{B5A96BC9-B2FC-42FA-840B-1FA97AEAA7D7}" srcOrd="0" destOrd="0" presId="urn:microsoft.com/office/officeart/2016/7/layout/LinearBlockProcessNumbered"/>
    <dgm:cxn modelId="{D1D4C52D-C01C-430D-BB86-484FE3CC5DFA}" type="presOf" srcId="{C66D3281-BDC8-452E-96CD-09C719A20DE7}" destId="{063EABA7-1469-44F0-AC8A-8F17D884F924}" srcOrd="0" destOrd="0" presId="urn:microsoft.com/office/officeart/2016/7/layout/LinearBlockProcessNumbered"/>
    <dgm:cxn modelId="{9337BB32-C53F-4D00-B8C1-4CF55DCDE8C3}" type="presOf" srcId="{D7EED2B6-5D93-4C6E-8B5B-303610EB1BCA}" destId="{64EC6101-983F-450C-B655-1EA6440D28A8}" srcOrd="0" destOrd="0" presId="urn:microsoft.com/office/officeart/2016/7/layout/LinearBlockProcessNumbered"/>
    <dgm:cxn modelId="{C2532733-EC46-4950-8FB6-B18AC3C980CA}" type="presOf" srcId="{20BF7E73-A510-47A9-AAEB-F46EA1D11FB1}" destId="{0E6D30DA-E7D3-49E1-99F0-82AD93770013}" srcOrd="0" destOrd="0" presId="urn:microsoft.com/office/officeart/2016/7/layout/LinearBlockProcessNumbered"/>
    <dgm:cxn modelId="{950C483E-8B96-4097-88D1-AEFB01A36A00}" type="presOf" srcId="{25B6F361-6B69-4812-95B9-44B619860477}" destId="{63EECD7B-59DC-426D-BA7D-9C7595705C54}" srcOrd="0" destOrd="0" presId="urn:microsoft.com/office/officeart/2016/7/layout/LinearBlockProcessNumbered"/>
    <dgm:cxn modelId="{68E04B5D-C49E-4388-87BF-3976B2A3D64C}" type="presOf" srcId="{E8B9BDED-59D4-4305-BA69-C2A779E584AF}" destId="{7CF0CD2C-6224-4F91-831E-583264546163}" srcOrd="0" destOrd="0" presId="urn:microsoft.com/office/officeart/2016/7/layout/LinearBlockProcessNumbered"/>
    <dgm:cxn modelId="{D25DF25F-E6F1-49B3-ABBB-6EB59643D3E2}" srcId="{CAA5DE58-B40D-4524-BE26-BB73130559F5}" destId="{D7EED2B6-5D93-4C6E-8B5B-303610EB1BCA}" srcOrd="1" destOrd="0" parTransId="{9ACB796B-BA7F-4CB9-9D6D-A474977A32A3}" sibTransId="{34CA46AF-9A45-4507-8AC3-462366D3A1ED}"/>
    <dgm:cxn modelId="{907E3E44-C8FD-4418-A9FA-7D5E3B899F97}" type="presOf" srcId="{C66D3281-BDC8-452E-96CD-09C719A20DE7}" destId="{4DB5C3B7-189A-4BF6-913A-96BBDD9130D1}" srcOrd="1" destOrd="0" presId="urn:microsoft.com/office/officeart/2016/7/layout/LinearBlockProcessNumbered"/>
    <dgm:cxn modelId="{4937E266-1901-4A54-8F91-230C927089D1}" type="presOf" srcId="{D07F15DE-F8DB-4B97-8249-0C210209A3D5}" destId="{1AD05551-8905-445C-A9DB-A0CD23C3CBED}" srcOrd="1" destOrd="0" presId="urn:microsoft.com/office/officeart/2016/7/layout/LinearBlockProcessNumbered"/>
    <dgm:cxn modelId="{5F0D3D4C-400E-4F02-ABB9-30ACA505F01D}" type="presOf" srcId="{D7EED2B6-5D93-4C6E-8B5B-303610EB1BCA}" destId="{62E29660-CC06-4D0B-948F-EB42B38741C4}" srcOrd="1" destOrd="0" presId="urn:microsoft.com/office/officeart/2016/7/layout/LinearBlockProcessNumbered"/>
    <dgm:cxn modelId="{54B60A78-F6C8-4ED9-A506-36199893E577}" type="presOf" srcId="{4AF44A2E-16DA-4B39-9D98-261E024C98B0}" destId="{BB6A2A37-D495-42FF-9DA4-085003447D10}" srcOrd="0" destOrd="0" presId="urn:microsoft.com/office/officeart/2016/7/layout/LinearBlockProcessNumbered"/>
    <dgm:cxn modelId="{A99E3080-3AA5-4260-A93D-4480C862A49B}" type="presOf" srcId="{20BF7E73-A510-47A9-AAEB-F46EA1D11FB1}" destId="{E6BCD1A8-3542-42AE-8BA6-686715464777}" srcOrd="1" destOrd="0" presId="urn:microsoft.com/office/officeart/2016/7/layout/LinearBlockProcessNumbered"/>
    <dgm:cxn modelId="{F5527E83-8A02-492F-B354-A42BABC0ED4E}" type="presOf" srcId="{7BA6A410-F0CE-4B22-A313-F8DD89796618}" destId="{9982F2B3-6F3F-4B55-A7BF-52405B4F0D97}" srcOrd="1" destOrd="0" presId="urn:microsoft.com/office/officeart/2016/7/layout/LinearBlockProcessNumbered"/>
    <dgm:cxn modelId="{EC721085-1AC1-48C6-ACD9-69B2AFEAA34D}" type="presOf" srcId="{E8B9BDED-59D4-4305-BA69-C2A779E584AF}" destId="{AE480803-99DD-458E-846F-3AE649BD75C2}" srcOrd="1" destOrd="0" presId="urn:microsoft.com/office/officeart/2016/7/layout/LinearBlockProcessNumbered"/>
    <dgm:cxn modelId="{74927F87-4AA0-419F-83FE-FA4347C317AD}" srcId="{CAA5DE58-B40D-4524-BE26-BB73130559F5}" destId="{20BF7E73-A510-47A9-AAEB-F46EA1D11FB1}" srcOrd="4" destOrd="0" parTransId="{97C9EE57-DEF3-480D-B3E5-CF495F6DE996}" sibTransId="{4AF44A2E-16DA-4B39-9D98-261E024C98B0}"/>
    <dgm:cxn modelId="{F9F49E8F-AA67-4C09-BAEB-446E282F9DFB}" srcId="{CAA5DE58-B40D-4524-BE26-BB73130559F5}" destId="{4B1C5EAB-0678-4ABE-9C25-1A71B9F39606}" srcOrd="7" destOrd="0" parTransId="{1CB2B06A-FAAB-4552-9D67-CA11AF996CAF}" sibTransId="{25B6F361-6B69-4812-95B9-44B619860477}"/>
    <dgm:cxn modelId="{889E8C90-2860-4D9A-B0E6-F027FB86CD97}" type="presOf" srcId="{4B1C5EAB-0678-4ABE-9C25-1A71B9F39606}" destId="{90891D73-E07C-4993-BB65-82DBEA77A778}" srcOrd="1" destOrd="0" presId="urn:microsoft.com/office/officeart/2016/7/layout/LinearBlockProcessNumbered"/>
    <dgm:cxn modelId="{A9F06F94-8E12-4D0A-A389-0C964FE4B5A6}" srcId="{CAA5DE58-B40D-4524-BE26-BB73130559F5}" destId="{C66D3281-BDC8-452E-96CD-09C719A20DE7}" srcOrd="5" destOrd="0" parTransId="{1329E6B5-1FD0-47AC-A4EB-769D42391C63}" sibTransId="{7F33C837-5754-4C57-8624-E5DB024A3A0A}"/>
    <dgm:cxn modelId="{C2D6C198-E91F-41DB-8C09-B118BB3A182E}" type="presOf" srcId="{34CA46AF-9A45-4507-8AC3-462366D3A1ED}" destId="{AC45A3F6-9202-4A72-B62F-241079675CE9}" srcOrd="0" destOrd="0" presId="urn:microsoft.com/office/officeart/2016/7/layout/LinearBlockProcessNumbered"/>
    <dgm:cxn modelId="{AD6AE09B-0DF3-4801-813D-91ED63A2B44C}" srcId="{CAA5DE58-B40D-4524-BE26-BB73130559F5}" destId="{3D8DC5D3-63C9-4062-8668-04FDE6095DCD}" srcOrd="3" destOrd="0" parTransId="{3878166D-5AD1-46B5-AC3C-9EEEBF1E796E}" sibTransId="{A109FD14-F1A2-471D-9FBB-61401630DE86}"/>
    <dgm:cxn modelId="{AFC724A6-C69B-467B-8A39-5B5F671B75AC}" type="presOf" srcId="{A109FD14-F1A2-471D-9FBB-61401630DE86}" destId="{F72E6EA1-025A-4818-AE98-DE1B6132D0FE}" srcOrd="0" destOrd="0" presId="urn:microsoft.com/office/officeart/2016/7/layout/LinearBlockProcessNumbered"/>
    <dgm:cxn modelId="{BB8B7EB2-715A-4CE2-A3F3-D404503C70A8}" type="presOf" srcId="{7F33C837-5754-4C57-8624-E5DB024A3A0A}" destId="{36F035C3-AF66-4D78-9F9B-841A11CDA666}" srcOrd="0" destOrd="0" presId="urn:microsoft.com/office/officeart/2016/7/layout/LinearBlockProcessNumbered"/>
    <dgm:cxn modelId="{09EF97B5-6C71-4A07-A3B2-D4DDC89C75AB}" type="presOf" srcId="{3D8DC5D3-63C9-4062-8668-04FDE6095DCD}" destId="{AE33A01A-49CD-4A66-8D07-D52754C97D41}" srcOrd="0" destOrd="0" presId="urn:microsoft.com/office/officeart/2016/7/layout/LinearBlockProcessNumbered"/>
    <dgm:cxn modelId="{C94A3AC3-85E7-465A-838B-507906EC740A}" type="presOf" srcId="{4B1C5EAB-0678-4ABE-9C25-1A71B9F39606}" destId="{73CE72DB-B645-4F69-9D73-55CF03632DD2}" srcOrd="0" destOrd="0" presId="urn:microsoft.com/office/officeart/2016/7/layout/LinearBlockProcessNumbered"/>
    <dgm:cxn modelId="{37C6FFE1-2F1C-4FFB-A717-A171455A8B39}" srcId="{CAA5DE58-B40D-4524-BE26-BB73130559F5}" destId="{E8B9BDED-59D4-4305-BA69-C2A779E584AF}" srcOrd="6" destOrd="0" parTransId="{31C4E075-0BDC-42C9-B3ED-8E85D1671B2E}" sibTransId="{46F0DDD9-70CF-4EE8-AEC1-2B004475E685}"/>
    <dgm:cxn modelId="{D9F293E4-0F19-4880-95A4-5FA9E45AB567}" srcId="{CAA5DE58-B40D-4524-BE26-BB73130559F5}" destId="{7BA6A410-F0CE-4B22-A313-F8DD89796618}" srcOrd="0" destOrd="0" parTransId="{38B49C55-D6AC-41D7-A63D-7645F30D0AC2}" sibTransId="{6214EA49-3B34-4B1F-B240-99E3DCE72B47}"/>
    <dgm:cxn modelId="{26EDEEA6-FCD7-4CD2-9D5C-DF5C73945FF6}" type="presParOf" srcId="{5F91C49D-8A12-4260-99D7-FD22B6FFEF8D}" destId="{55C9B4C4-F46D-4733-986F-24691758DB59}" srcOrd="0" destOrd="0" presId="urn:microsoft.com/office/officeart/2016/7/layout/LinearBlockProcessNumbered"/>
    <dgm:cxn modelId="{1AB04CED-9296-4A9F-AC24-18C56BEC71B5}" type="presParOf" srcId="{55C9B4C4-F46D-4733-986F-24691758DB59}" destId="{B5A96BC9-B2FC-42FA-840B-1FA97AEAA7D7}" srcOrd="0" destOrd="0" presId="urn:microsoft.com/office/officeart/2016/7/layout/LinearBlockProcessNumbered"/>
    <dgm:cxn modelId="{422CC274-6501-46DC-A4BD-330050508BE7}" type="presParOf" srcId="{55C9B4C4-F46D-4733-986F-24691758DB59}" destId="{97FB10B1-833D-436B-9F98-3D3F96E0A0FF}" srcOrd="1" destOrd="0" presId="urn:microsoft.com/office/officeart/2016/7/layout/LinearBlockProcessNumbered"/>
    <dgm:cxn modelId="{E3187456-C7DC-4535-92EE-81631F674FAB}" type="presParOf" srcId="{55C9B4C4-F46D-4733-986F-24691758DB59}" destId="{9982F2B3-6F3F-4B55-A7BF-52405B4F0D97}" srcOrd="2" destOrd="0" presId="urn:microsoft.com/office/officeart/2016/7/layout/LinearBlockProcessNumbered"/>
    <dgm:cxn modelId="{3CB2D783-BAA9-48FE-ADF3-C82BD4FB8434}" type="presParOf" srcId="{5F91C49D-8A12-4260-99D7-FD22B6FFEF8D}" destId="{8DDDD35B-8368-4DCA-B926-51D4497030A2}" srcOrd="1" destOrd="0" presId="urn:microsoft.com/office/officeart/2016/7/layout/LinearBlockProcessNumbered"/>
    <dgm:cxn modelId="{ECA7B694-205F-4FCF-8B73-21A21B45280C}" type="presParOf" srcId="{5F91C49D-8A12-4260-99D7-FD22B6FFEF8D}" destId="{0BFC80C3-F67A-4340-B069-21FB0F4AA0D7}" srcOrd="2" destOrd="0" presId="urn:microsoft.com/office/officeart/2016/7/layout/LinearBlockProcessNumbered"/>
    <dgm:cxn modelId="{0DDE0A37-4345-4817-9C5D-601E3307F819}" type="presParOf" srcId="{0BFC80C3-F67A-4340-B069-21FB0F4AA0D7}" destId="{64EC6101-983F-450C-B655-1EA6440D28A8}" srcOrd="0" destOrd="0" presId="urn:microsoft.com/office/officeart/2016/7/layout/LinearBlockProcessNumbered"/>
    <dgm:cxn modelId="{10248271-B71A-46E6-A587-333A0B53D27F}" type="presParOf" srcId="{0BFC80C3-F67A-4340-B069-21FB0F4AA0D7}" destId="{AC45A3F6-9202-4A72-B62F-241079675CE9}" srcOrd="1" destOrd="0" presId="urn:microsoft.com/office/officeart/2016/7/layout/LinearBlockProcessNumbered"/>
    <dgm:cxn modelId="{FBA7B477-4180-4C29-832D-8173437DA1B9}" type="presParOf" srcId="{0BFC80C3-F67A-4340-B069-21FB0F4AA0D7}" destId="{62E29660-CC06-4D0B-948F-EB42B38741C4}" srcOrd="2" destOrd="0" presId="urn:microsoft.com/office/officeart/2016/7/layout/LinearBlockProcessNumbered"/>
    <dgm:cxn modelId="{6938BD80-C4A8-4A03-8659-0F491A69A139}" type="presParOf" srcId="{5F91C49D-8A12-4260-99D7-FD22B6FFEF8D}" destId="{93FB1C56-C217-4B2F-B3F3-23002BBCB4B4}" srcOrd="3" destOrd="0" presId="urn:microsoft.com/office/officeart/2016/7/layout/LinearBlockProcessNumbered"/>
    <dgm:cxn modelId="{D32CCA14-E9D5-4C83-A4E4-5EAC6521ED35}" type="presParOf" srcId="{5F91C49D-8A12-4260-99D7-FD22B6FFEF8D}" destId="{37D2BB0E-1983-40FC-B256-5B4B09E60D14}" srcOrd="4" destOrd="0" presId="urn:microsoft.com/office/officeart/2016/7/layout/LinearBlockProcessNumbered"/>
    <dgm:cxn modelId="{E712A914-AA5E-4D64-973D-AD60FC07303F}" type="presParOf" srcId="{37D2BB0E-1983-40FC-B256-5B4B09E60D14}" destId="{A857B0D5-A267-4F64-B441-84AD4F8218A9}" srcOrd="0" destOrd="0" presId="urn:microsoft.com/office/officeart/2016/7/layout/LinearBlockProcessNumbered"/>
    <dgm:cxn modelId="{D52474DF-769C-44DD-885C-DC07AF206C63}" type="presParOf" srcId="{37D2BB0E-1983-40FC-B256-5B4B09E60D14}" destId="{D1E2C8EF-D116-4F49-95A8-42B66D903B5B}" srcOrd="1" destOrd="0" presId="urn:microsoft.com/office/officeart/2016/7/layout/LinearBlockProcessNumbered"/>
    <dgm:cxn modelId="{092EA81D-E7E4-4F19-AB1A-12B573B54880}" type="presParOf" srcId="{37D2BB0E-1983-40FC-B256-5B4B09E60D14}" destId="{1AD05551-8905-445C-A9DB-A0CD23C3CBED}" srcOrd="2" destOrd="0" presId="urn:microsoft.com/office/officeart/2016/7/layout/LinearBlockProcessNumbered"/>
    <dgm:cxn modelId="{AE246FB5-2474-4C08-AC7E-03487C0EA9F5}" type="presParOf" srcId="{5F91C49D-8A12-4260-99D7-FD22B6FFEF8D}" destId="{F5C34AAD-D2FD-4AD7-89B8-198D3650D75A}" srcOrd="5" destOrd="0" presId="urn:microsoft.com/office/officeart/2016/7/layout/LinearBlockProcessNumbered"/>
    <dgm:cxn modelId="{087BFA06-E295-4461-912A-68CA35A2E0CB}" type="presParOf" srcId="{5F91C49D-8A12-4260-99D7-FD22B6FFEF8D}" destId="{852209E9-724F-4436-84D8-12E3DAA8D140}" srcOrd="6" destOrd="0" presId="urn:microsoft.com/office/officeart/2016/7/layout/LinearBlockProcessNumbered"/>
    <dgm:cxn modelId="{0F52E706-2348-4281-818B-5B0A061140C3}" type="presParOf" srcId="{852209E9-724F-4436-84D8-12E3DAA8D140}" destId="{AE33A01A-49CD-4A66-8D07-D52754C97D41}" srcOrd="0" destOrd="0" presId="urn:microsoft.com/office/officeart/2016/7/layout/LinearBlockProcessNumbered"/>
    <dgm:cxn modelId="{7F1AA99F-8EC3-4222-A57A-52F3ACD57F5B}" type="presParOf" srcId="{852209E9-724F-4436-84D8-12E3DAA8D140}" destId="{F72E6EA1-025A-4818-AE98-DE1B6132D0FE}" srcOrd="1" destOrd="0" presId="urn:microsoft.com/office/officeart/2016/7/layout/LinearBlockProcessNumbered"/>
    <dgm:cxn modelId="{B4BAA94B-B741-4BDC-93D1-4E4A3EFB39B5}" type="presParOf" srcId="{852209E9-724F-4436-84D8-12E3DAA8D140}" destId="{80BC4818-169A-4869-8013-1350698458B8}" srcOrd="2" destOrd="0" presId="urn:microsoft.com/office/officeart/2016/7/layout/LinearBlockProcessNumbered"/>
    <dgm:cxn modelId="{65E79B03-3FE9-4AF0-BE1E-C3BA0BB9AC66}" type="presParOf" srcId="{5F91C49D-8A12-4260-99D7-FD22B6FFEF8D}" destId="{5CFC2567-43DF-4274-BF4F-E6B19C34315F}" srcOrd="7" destOrd="0" presId="urn:microsoft.com/office/officeart/2016/7/layout/LinearBlockProcessNumbered"/>
    <dgm:cxn modelId="{6F9D6F56-0BDB-4BE2-B8F5-74D8AD42BFD5}" type="presParOf" srcId="{5F91C49D-8A12-4260-99D7-FD22B6FFEF8D}" destId="{03CA5924-7ADC-49BA-9C5D-036CFE4CCF82}" srcOrd="8" destOrd="0" presId="urn:microsoft.com/office/officeart/2016/7/layout/LinearBlockProcessNumbered"/>
    <dgm:cxn modelId="{988B1AEA-33C4-40E2-B45B-58BC42B153E4}" type="presParOf" srcId="{03CA5924-7ADC-49BA-9C5D-036CFE4CCF82}" destId="{0E6D30DA-E7D3-49E1-99F0-82AD93770013}" srcOrd="0" destOrd="0" presId="urn:microsoft.com/office/officeart/2016/7/layout/LinearBlockProcessNumbered"/>
    <dgm:cxn modelId="{396B61E0-38B2-4758-954E-315DAA989894}" type="presParOf" srcId="{03CA5924-7ADC-49BA-9C5D-036CFE4CCF82}" destId="{BB6A2A37-D495-42FF-9DA4-085003447D10}" srcOrd="1" destOrd="0" presId="urn:microsoft.com/office/officeart/2016/7/layout/LinearBlockProcessNumbered"/>
    <dgm:cxn modelId="{B4647E01-193D-4B60-91C0-72F6DF1A0BE4}" type="presParOf" srcId="{03CA5924-7ADC-49BA-9C5D-036CFE4CCF82}" destId="{E6BCD1A8-3542-42AE-8BA6-686715464777}" srcOrd="2" destOrd="0" presId="urn:microsoft.com/office/officeart/2016/7/layout/LinearBlockProcessNumbered"/>
    <dgm:cxn modelId="{AA6ADB7F-F0C8-4ED7-8FCA-2C7A30A9EF2E}" type="presParOf" srcId="{5F91C49D-8A12-4260-99D7-FD22B6FFEF8D}" destId="{DE32710B-8860-448D-94CC-6DAB9CF84AD7}" srcOrd="9" destOrd="0" presId="urn:microsoft.com/office/officeart/2016/7/layout/LinearBlockProcessNumbered"/>
    <dgm:cxn modelId="{DE51C00F-6DE3-4B29-B08A-8E8CA39817D2}" type="presParOf" srcId="{5F91C49D-8A12-4260-99D7-FD22B6FFEF8D}" destId="{5E0AE9EA-F595-4685-AED6-D8F43E370872}" srcOrd="10" destOrd="0" presId="urn:microsoft.com/office/officeart/2016/7/layout/LinearBlockProcessNumbered"/>
    <dgm:cxn modelId="{0BF9DA80-135D-4112-B9EA-27A4915E97C0}" type="presParOf" srcId="{5E0AE9EA-F595-4685-AED6-D8F43E370872}" destId="{063EABA7-1469-44F0-AC8A-8F17D884F924}" srcOrd="0" destOrd="0" presId="urn:microsoft.com/office/officeart/2016/7/layout/LinearBlockProcessNumbered"/>
    <dgm:cxn modelId="{9DAA5312-5BC2-4F66-982C-8CDA02D76650}" type="presParOf" srcId="{5E0AE9EA-F595-4685-AED6-D8F43E370872}" destId="{36F035C3-AF66-4D78-9F9B-841A11CDA666}" srcOrd="1" destOrd="0" presId="urn:microsoft.com/office/officeart/2016/7/layout/LinearBlockProcessNumbered"/>
    <dgm:cxn modelId="{05494AB7-B6BF-4A7A-8C08-2BB4AB704DD3}" type="presParOf" srcId="{5E0AE9EA-F595-4685-AED6-D8F43E370872}" destId="{4DB5C3B7-189A-4BF6-913A-96BBDD9130D1}" srcOrd="2" destOrd="0" presId="urn:microsoft.com/office/officeart/2016/7/layout/LinearBlockProcessNumbered"/>
    <dgm:cxn modelId="{E415A039-8790-467E-BE42-AFCC4515642A}" type="presParOf" srcId="{5F91C49D-8A12-4260-99D7-FD22B6FFEF8D}" destId="{3019AD28-3EA3-49A5-A486-9BD224C1D0CA}" srcOrd="11" destOrd="0" presId="urn:microsoft.com/office/officeart/2016/7/layout/LinearBlockProcessNumbered"/>
    <dgm:cxn modelId="{3BF4C5FC-1CCF-445E-9F16-659512D12897}" type="presParOf" srcId="{5F91C49D-8A12-4260-99D7-FD22B6FFEF8D}" destId="{1A2B3FB7-3715-4408-9E31-F2871EEEDAA8}" srcOrd="12" destOrd="0" presId="urn:microsoft.com/office/officeart/2016/7/layout/LinearBlockProcessNumbered"/>
    <dgm:cxn modelId="{1B498793-B28A-4D42-AAE2-9D15E282930B}" type="presParOf" srcId="{1A2B3FB7-3715-4408-9E31-F2871EEEDAA8}" destId="{7CF0CD2C-6224-4F91-831E-583264546163}" srcOrd="0" destOrd="0" presId="urn:microsoft.com/office/officeart/2016/7/layout/LinearBlockProcessNumbered"/>
    <dgm:cxn modelId="{6D761D15-3669-4FE5-A40D-1834DB8BBBD7}" type="presParOf" srcId="{1A2B3FB7-3715-4408-9E31-F2871EEEDAA8}" destId="{E4C13133-8C6A-4B55-8AA7-DC779C6279EF}" srcOrd="1" destOrd="0" presId="urn:microsoft.com/office/officeart/2016/7/layout/LinearBlockProcessNumbered"/>
    <dgm:cxn modelId="{785682DF-F631-4C11-9288-208EB726E8AE}" type="presParOf" srcId="{1A2B3FB7-3715-4408-9E31-F2871EEEDAA8}" destId="{AE480803-99DD-458E-846F-3AE649BD75C2}" srcOrd="2" destOrd="0" presId="urn:microsoft.com/office/officeart/2016/7/layout/LinearBlockProcessNumbered"/>
    <dgm:cxn modelId="{19D95C8F-F31C-4587-9517-7A592CB3C254}" type="presParOf" srcId="{5F91C49D-8A12-4260-99D7-FD22B6FFEF8D}" destId="{B172A0C0-0313-43A4-94CF-8C9B2FAE23D2}" srcOrd="13" destOrd="0" presId="urn:microsoft.com/office/officeart/2016/7/layout/LinearBlockProcessNumbered"/>
    <dgm:cxn modelId="{F6C12299-B7A3-46F2-A68E-CBB573C12688}" type="presParOf" srcId="{5F91C49D-8A12-4260-99D7-FD22B6FFEF8D}" destId="{976FEFCA-D4B8-4D7C-AB83-CFAECB9C8429}" srcOrd="14" destOrd="0" presId="urn:microsoft.com/office/officeart/2016/7/layout/LinearBlockProcessNumbered"/>
    <dgm:cxn modelId="{3D5B317B-1EB2-4994-95A2-77EA914FC6F7}" type="presParOf" srcId="{976FEFCA-D4B8-4D7C-AB83-CFAECB9C8429}" destId="{73CE72DB-B645-4F69-9D73-55CF03632DD2}" srcOrd="0" destOrd="0" presId="urn:microsoft.com/office/officeart/2016/7/layout/LinearBlockProcessNumbered"/>
    <dgm:cxn modelId="{6C206E16-974F-42B7-A260-455E52E3D29F}" type="presParOf" srcId="{976FEFCA-D4B8-4D7C-AB83-CFAECB9C8429}" destId="{63EECD7B-59DC-426D-BA7D-9C7595705C54}" srcOrd="1" destOrd="0" presId="urn:microsoft.com/office/officeart/2016/7/layout/LinearBlockProcessNumbered"/>
    <dgm:cxn modelId="{93937B72-2DFF-4456-A2AA-34361509B814}" type="presParOf" srcId="{976FEFCA-D4B8-4D7C-AB83-CFAECB9C8429}" destId="{90891D73-E07C-4993-BB65-82DBEA77A778}"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E0167A-7A72-4767-A9F8-B0B5CF1D941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12E47C5-5817-4744-A007-63CD17966B61}">
      <dgm:prSet/>
      <dgm:spPr/>
      <dgm:t>
        <a:bodyPr/>
        <a:lstStyle/>
        <a:p>
          <a:r>
            <a:rPr lang="en-US"/>
            <a:t>Monthly GA Calls with Europe, Canada</a:t>
          </a:r>
        </a:p>
      </dgm:t>
    </dgm:pt>
    <dgm:pt modelId="{4A3BD5A8-22A2-478E-BAD8-4BA563358588}" type="parTrans" cxnId="{2CE7B36A-D5A4-42E1-82BA-5E02C863E3EA}">
      <dgm:prSet/>
      <dgm:spPr/>
      <dgm:t>
        <a:bodyPr/>
        <a:lstStyle/>
        <a:p>
          <a:endParaRPr lang="en-US"/>
        </a:p>
      </dgm:t>
    </dgm:pt>
    <dgm:pt modelId="{5BEA5CCE-7AD0-4852-B505-B23AD867E99D}" type="sibTrans" cxnId="{2CE7B36A-D5A4-42E1-82BA-5E02C863E3EA}">
      <dgm:prSet/>
      <dgm:spPr/>
      <dgm:t>
        <a:bodyPr/>
        <a:lstStyle/>
        <a:p>
          <a:endParaRPr lang="en-US"/>
        </a:p>
      </dgm:t>
    </dgm:pt>
    <dgm:pt modelId="{37524F60-F145-4C4E-9A6D-68538EB3F174}">
      <dgm:prSet/>
      <dgm:spPr/>
      <dgm:t>
        <a:bodyPr/>
        <a:lstStyle/>
        <a:p>
          <a:r>
            <a:rPr lang="en-US"/>
            <a:t>Working with HK Chapter as needed – FM Just Recognized by PMSA</a:t>
          </a:r>
        </a:p>
      </dgm:t>
    </dgm:pt>
    <dgm:pt modelId="{0805FBBF-1487-4914-AE28-859C7D7F9788}" type="parTrans" cxnId="{B5FE709B-80B3-4CD7-A115-6B557CD27EE3}">
      <dgm:prSet/>
      <dgm:spPr/>
      <dgm:t>
        <a:bodyPr/>
        <a:lstStyle/>
        <a:p>
          <a:endParaRPr lang="en-US"/>
        </a:p>
      </dgm:t>
    </dgm:pt>
    <dgm:pt modelId="{5D4D472A-1808-4E84-B0C7-E1869D3ACD55}" type="sibTrans" cxnId="{B5FE709B-80B3-4CD7-A115-6B557CD27EE3}">
      <dgm:prSet/>
      <dgm:spPr/>
      <dgm:t>
        <a:bodyPr/>
        <a:lstStyle/>
        <a:p>
          <a:endParaRPr lang="en-US"/>
        </a:p>
      </dgm:t>
    </dgm:pt>
    <dgm:pt modelId="{23BAA435-105D-4834-8156-6A8CDADB8B44}">
      <dgm:prSet/>
      <dgm:spPr/>
      <dgm:t>
        <a:bodyPr/>
        <a:lstStyle/>
        <a:p>
          <a:r>
            <a:rPr lang="en-US"/>
            <a:t>Global Perspective is important – Shared lessons and resources  </a:t>
          </a:r>
        </a:p>
      </dgm:t>
    </dgm:pt>
    <dgm:pt modelId="{875153EE-9298-4E71-A081-8CD2438D2CF2}" type="parTrans" cxnId="{1378F22B-F9DE-4CDA-9119-E3C6CC33658E}">
      <dgm:prSet/>
      <dgm:spPr/>
      <dgm:t>
        <a:bodyPr/>
        <a:lstStyle/>
        <a:p>
          <a:endParaRPr lang="en-US"/>
        </a:p>
      </dgm:t>
    </dgm:pt>
    <dgm:pt modelId="{30926AB5-7289-42E3-968D-2B31F814CCB4}" type="sibTrans" cxnId="{1378F22B-F9DE-4CDA-9119-E3C6CC33658E}">
      <dgm:prSet/>
      <dgm:spPr/>
      <dgm:t>
        <a:bodyPr/>
        <a:lstStyle/>
        <a:p>
          <a:endParaRPr lang="en-US"/>
        </a:p>
      </dgm:t>
    </dgm:pt>
    <dgm:pt modelId="{A927C942-31EC-4452-B0B1-0AB9258F2326}" type="pres">
      <dgm:prSet presAssocID="{92E0167A-7A72-4767-A9F8-B0B5CF1D941A}" presName="root" presStyleCnt="0">
        <dgm:presLayoutVars>
          <dgm:dir/>
          <dgm:resizeHandles val="exact"/>
        </dgm:presLayoutVars>
      </dgm:prSet>
      <dgm:spPr/>
    </dgm:pt>
    <dgm:pt modelId="{6569962E-56C4-4536-B023-22C3CDDB5FF6}" type="pres">
      <dgm:prSet presAssocID="{312E47C5-5817-4744-A007-63CD17966B61}" presName="compNode" presStyleCnt="0"/>
      <dgm:spPr/>
    </dgm:pt>
    <dgm:pt modelId="{6CA29099-B485-4B5E-978E-9FE02678F018}" type="pres">
      <dgm:prSet presAssocID="{312E47C5-5817-4744-A007-63CD17966B61}" presName="bgRect" presStyleLbl="bgShp" presStyleIdx="0" presStyleCnt="3"/>
      <dgm:spPr/>
    </dgm:pt>
    <dgm:pt modelId="{C52DE56E-4DA9-465E-85A6-BB3F670F9FCC}" type="pres">
      <dgm:prSet presAssocID="{312E47C5-5817-4744-A007-63CD17966B6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DE3A02E1-6328-4930-85F9-BA75A3E8FDF8}" type="pres">
      <dgm:prSet presAssocID="{312E47C5-5817-4744-A007-63CD17966B61}" presName="spaceRect" presStyleCnt="0"/>
      <dgm:spPr/>
    </dgm:pt>
    <dgm:pt modelId="{777459BD-9A01-4023-84A4-643C7FB27981}" type="pres">
      <dgm:prSet presAssocID="{312E47C5-5817-4744-A007-63CD17966B61}" presName="parTx" presStyleLbl="revTx" presStyleIdx="0" presStyleCnt="3">
        <dgm:presLayoutVars>
          <dgm:chMax val="0"/>
          <dgm:chPref val="0"/>
        </dgm:presLayoutVars>
      </dgm:prSet>
      <dgm:spPr/>
    </dgm:pt>
    <dgm:pt modelId="{EC7283F3-08A1-4EA9-B634-54AFF8BB2E6A}" type="pres">
      <dgm:prSet presAssocID="{5BEA5CCE-7AD0-4852-B505-B23AD867E99D}" presName="sibTrans" presStyleCnt="0"/>
      <dgm:spPr/>
    </dgm:pt>
    <dgm:pt modelId="{19E68911-4E4B-44B4-B18B-9790BC0419A5}" type="pres">
      <dgm:prSet presAssocID="{37524F60-F145-4C4E-9A6D-68538EB3F174}" presName="compNode" presStyleCnt="0"/>
      <dgm:spPr/>
    </dgm:pt>
    <dgm:pt modelId="{6223D33E-9BB4-4194-A489-439EE4BC762B}" type="pres">
      <dgm:prSet presAssocID="{37524F60-F145-4C4E-9A6D-68538EB3F174}" presName="bgRect" presStyleLbl="bgShp" presStyleIdx="1" presStyleCnt="3"/>
      <dgm:spPr/>
    </dgm:pt>
    <dgm:pt modelId="{C59B06D4-FD3F-4DED-836B-242AD0F8415D}" type="pres">
      <dgm:prSet presAssocID="{37524F60-F145-4C4E-9A6D-68538EB3F17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uggage"/>
        </a:ext>
      </dgm:extLst>
    </dgm:pt>
    <dgm:pt modelId="{CC0A1995-953D-40B6-A944-38C295759D1D}" type="pres">
      <dgm:prSet presAssocID="{37524F60-F145-4C4E-9A6D-68538EB3F174}" presName="spaceRect" presStyleCnt="0"/>
      <dgm:spPr/>
    </dgm:pt>
    <dgm:pt modelId="{F29B1670-D65A-46C7-9691-FA463F2736AD}" type="pres">
      <dgm:prSet presAssocID="{37524F60-F145-4C4E-9A6D-68538EB3F174}" presName="parTx" presStyleLbl="revTx" presStyleIdx="1" presStyleCnt="3">
        <dgm:presLayoutVars>
          <dgm:chMax val="0"/>
          <dgm:chPref val="0"/>
        </dgm:presLayoutVars>
      </dgm:prSet>
      <dgm:spPr/>
    </dgm:pt>
    <dgm:pt modelId="{CCC8B205-7B97-4581-8F79-350E6C1B1B53}" type="pres">
      <dgm:prSet presAssocID="{5D4D472A-1808-4E84-B0C7-E1869D3ACD55}" presName="sibTrans" presStyleCnt="0"/>
      <dgm:spPr/>
    </dgm:pt>
    <dgm:pt modelId="{C16F770F-5590-4447-8DB9-B705F832B068}" type="pres">
      <dgm:prSet presAssocID="{23BAA435-105D-4834-8156-6A8CDADB8B44}" presName="compNode" presStyleCnt="0"/>
      <dgm:spPr/>
    </dgm:pt>
    <dgm:pt modelId="{CDE28941-D462-4A19-ACB8-D2722C48BF9B}" type="pres">
      <dgm:prSet presAssocID="{23BAA435-105D-4834-8156-6A8CDADB8B44}" presName="bgRect" presStyleLbl="bgShp" presStyleIdx="2" presStyleCnt="3"/>
      <dgm:spPr/>
    </dgm:pt>
    <dgm:pt modelId="{675B7E7B-9C82-4593-B291-754A1CBCA093}" type="pres">
      <dgm:prSet presAssocID="{23BAA435-105D-4834-8156-6A8CDADB8B4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A88DCC82-9836-47FF-A806-C83CF7457650}" type="pres">
      <dgm:prSet presAssocID="{23BAA435-105D-4834-8156-6A8CDADB8B44}" presName="spaceRect" presStyleCnt="0"/>
      <dgm:spPr/>
    </dgm:pt>
    <dgm:pt modelId="{00A9EAA4-40EE-4A3F-B3B8-D59105174404}" type="pres">
      <dgm:prSet presAssocID="{23BAA435-105D-4834-8156-6A8CDADB8B44}" presName="parTx" presStyleLbl="revTx" presStyleIdx="2" presStyleCnt="3">
        <dgm:presLayoutVars>
          <dgm:chMax val="0"/>
          <dgm:chPref val="0"/>
        </dgm:presLayoutVars>
      </dgm:prSet>
      <dgm:spPr/>
    </dgm:pt>
  </dgm:ptLst>
  <dgm:cxnLst>
    <dgm:cxn modelId="{1378F22B-F9DE-4CDA-9119-E3C6CC33658E}" srcId="{92E0167A-7A72-4767-A9F8-B0B5CF1D941A}" destId="{23BAA435-105D-4834-8156-6A8CDADB8B44}" srcOrd="2" destOrd="0" parTransId="{875153EE-9298-4E71-A081-8CD2438D2CF2}" sibTransId="{30926AB5-7289-42E3-968D-2B31F814CCB4}"/>
    <dgm:cxn modelId="{FDB15E38-9817-4A14-9A46-F4436FA5C11B}" type="presOf" srcId="{37524F60-F145-4C4E-9A6D-68538EB3F174}" destId="{F29B1670-D65A-46C7-9691-FA463F2736AD}" srcOrd="0" destOrd="0" presId="urn:microsoft.com/office/officeart/2018/2/layout/IconVerticalSolidList"/>
    <dgm:cxn modelId="{2CE7B36A-D5A4-42E1-82BA-5E02C863E3EA}" srcId="{92E0167A-7A72-4767-A9F8-B0B5CF1D941A}" destId="{312E47C5-5817-4744-A007-63CD17966B61}" srcOrd="0" destOrd="0" parTransId="{4A3BD5A8-22A2-478E-BAD8-4BA563358588}" sibTransId="{5BEA5CCE-7AD0-4852-B505-B23AD867E99D}"/>
    <dgm:cxn modelId="{7855A66F-2123-4859-86AE-73355C48C7B8}" type="presOf" srcId="{23BAA435-105D-4834-8156-6A8CDADB8B44}" destId="{00A9EAA4-40EE-4A3F-B3B8-D59105174404}" srcOrd="0" destOrd="0" presId="urn:microsoft.com/office/officeart/2018/2/layout/IconVerticalSolidList"/>
    <dgm:cxn modelId="{B5FE709B-80B3-4CD7-A115-6B557CD27EE3}" srcId="{92E0167A-7A72-4767-A9F8-B0B5CF1D941A}" destId="{37524F60-F145-4C4E-9A6D-68538EB3F174}" srcOrd="1" destOrd="0" parTransId="{0805FBBF-1487-4914-AE28-859C7D7F9788}" sibTransId="{5D4D472A-1808-4E84-B0C7-E1869D3ACD55}"/>
    <dgm:cxn modelId="{6C2F10CF-42FE-431D-BC1D-DFCA216E2AA8}" type="presOf" srcId="{312E47C5-5817-4744-A007-63CD17966B61}" destId="{777459BD-9A01-4023-84A4-643C7FB27981}" srcOrd="0" destOrd="0" presId="urn:microsoft.com/office/officeart/2018/2/layout/IconVerticalSolidList"/>
    <dgm:cxn modelId="{ABB554F0-7175-456D-A177-E5079FF4850E}" type="presOf" srcId="{92E0167A-7A72-4767-A9F8-B0B5CF1D941A}" destId="{A927C942-31EC-4452-B0B1-0AB9258F2326}" srcOrd="0" destOrd="0" presId="urn:microsoft.com/office/officeart/2018/2/layout/IconVerticalSolidList"/>
    <dgm:cxn modelId="{2B64070A-768C-4211-AC9B-CD34ACCF8A56}" type="presParOf" srcId="{A927C942-31EC-4452-B0B1-0AB9258F2326}" destId="{6569962E-56C4-4536-B023-22C3CDDB5FF6}" srcOrd="0" destOrd="0" presId="urn:microsoft.com/office/officeart/2018/2/layout/IconVerticalSolidList"/>
    <dgm:cxn modelId="{D1EFF2E8-55D8-4E08-918D-78CC3C3F4721}" type="presParOf" srcId="{6569962E-56C4-4536-B023-22C3CDDB5FF6}" destId="{6CA29099-B485-4B5E-978E-9FE02678F018}" srcOrd="0" destOrd="0" presId="urn:microsoft.com/office/officeart/2018/2/layout/IconVerticalSolidList"/>
    <dgm:cxn modelId="{447341EE-1977-416B-99AE-E602CF286C57}" type="presParOf" srcId="{6569962E-56C4-4536-B023-22C3CDDB5FF6}" destId="{C52DE56E-4DA9-465E-85A6-BB3F670F9FCC}" srcOrd="1" destOrd="0" presId="urn:microsoft.com/office/officeart/2018/2/layout/IconVerticalSolidList"/>
    <dgm:cxn modelId="{F3669602-EC86-4C32-A995-CB960C38931D}" type="presParOf" srcId="{6569962E-56C4-4536-B023-22C3CDDB5FF6}" destId="{DE3A02E1-6328-4930-85F9-BA75A3E8FDF8}" srcOrd="2" destOrd="0" presId="urn:microsoft.com/office/officeart/2018/2/layout/IconVerticalSolidList"/>
    <dgm:cxn modelId="{A4E9E1A1-CAA2-4EC9-960F-907ECE444D32}" type="presParOf" srcId="{6569962E-56C4-4536-B023-22C3CDDB5FF6}" destId="{777459BD-9A01-4023-84A4-643C7FB27981}" srcOrd="3" destOrd="0" presId="urn:microsoft.com/office/officeart/2018/2/layout/IconVerticalSolidList"/>
    <dgm:cxn modelId="{E81FC89B-F015-4911-B204-83DA7DDD3A5F}" type="presParOf" srcId="{A927C942-31EC-4452-B0B1-0AB9258F2326}" destId="{EC7283F3-08A1-4EA9-B634-54AFF8BB2E6A}" srcOrd="1" destOrd="0" presId="urn:microsoft.com/office/officeart/2018/2/layout/IconVerticalSolidList"/>
    <dgm:cxn modelId="{F9E43176-E6CA-46B7-A1A0-AEAC760C56C9}" type="presParOf" srcId="{A927C942-31EC-4452-B0B1-0AB9258F2326}" destId="{19E68911-4E4B-44B4-B18B-9790BC0419A5}" srcOrd="2" destOrd="0" presId="urn:microsoft.com/office/officeart/2018/2/layout/IconVerticalSolidList"/>
    <dgm:cxn modelId="{556061C5-F0A4-419C-A83B-560067DB5C32}" type="presParOf" srcId="{19E68911-4E4B-44B4-B18B-9790BC0419A5}" destId="{6223D33E-9BB4-4194-A489-439EE4BC762B}" srcOrd="0" destOrd="0" presId="urn:microsoft.com/office/officeart/2018/2/layout/IconVerticalSolidList"/>
    <dgm:cxn modelId="{D1FF4C19-BD65-41AB-BDAD-F768F982F81F}" type="presParOf" srcId="{19E68911-4E4B-44B4-B18B-9790BC0419A5}" destId="{C59B06D4-FD3F-4DED-836B-242AD0F8415D}" srcOrd="1" destOrd="0" presId="urn:microsoft.com/office/officeart/2018/2/layout/IconVerticalSolidList"/>
    <dgm:cxn modelId="{73E354EA-0014-450A-BC79-D4F1523CA063}" type="presParOf" srcId="{19E68911-4E4B-44B4-B18B-9790BC0419A5}" destId="{CC0A1995-953D-40B6-A944-38C295759D1D}" srcOrd="2" destOrd="0" presId="urn:microsoft.com/office/officeart/2018/2/layout/IconVerticalSolidList"/>
    <dgm:cxn modelId="{F922EA60-75BA-4AED-84A0-671C93D9FA9C}" type="presParOf" srcId="{19E68911-4E4B-44B4-B18B-9790BC0419A5}" destId="{F29B1670-D65A-46C7-9691-FA463F2736AD}" srcOrd="3" destOrd="0" presId="urn:microsoft.com/office/officeart/2018/2/layout/IconVerticalSolidList"/>
    <dgm:cxn modelId="{55FAACE1-AF69-4688-B9F4-6E663877C688}" type="presParOf" srcId="{A927C942-31EC-4452-B0B1-0AB9258F2326}" destId="{CCC8B205-7B97-4581-8F79-350E6C1B1B53}" srcOrd="3" destOrd="0" presId="urn:microsoft.com/office/officeart/2018/2/layout/IconVerticalSolidList"/>
    <dgm:cxn modelId="{2943B3CA-FF91-4541-8DBC-23ADCFAD6B0A}" type="presParOf" srcId="{A927C942-31EC-4452-B0B1-0AB9258F2326}" destId="{C16F770F-5590-4447-8DB9-B705F832B068}" srcOrd="4" destOrd="0" presId="urn:microsoft.com/office/officeart/2018/2/layout/IconVerticalSolidList"/>
    <dgm:cxn modelId="{10C01F15-EFE5-4372-A35A-445303909EEB}" type="presParOf" srcId="{C16F770F-5590-4447-8DB9-B705F832B068}" destId="{CDE28941-D462-4A19-ACB8-D2722C48BF9B}" srcOrd="0" destOrd="0" presId="urn:microsoft.com/office/officeart/2018/2/layout/IconVerticalSolidList"/>
    <dgm:cxn modelId="{D51CA660-628B-40A2-A60B-8F4F1AFF2364}" type="presParOf" srcId="{C16F770F-5590-4447-8DB9-B705F832B068}" destId="{675B7E7B-9C82-4593-B291-754A1CBCA093}" srcOrd="1" destOrd="0" presId="urn:microsoft.com/office/officeart/2018/2/layout/IconVerticalSolidList"/>
    <dgm:cxn modelId="{2988EAD3-6C36-4414-B3E8-662A88E19C0B}" type="presParOf" srcId="{C16F770F-5590-4447-8DB9-B705F832B068}" destId="{A88DCC82-9836-47FF-A806-C83CF7457650}" srcOrd="2" destOrd="0" presId="urn:microsoft.com/office/officeart/2018/2/layout/IconVerticalSolidList"/>
    <dgm:cxn modelId="{019E95F7-7147-457F-9BEF-CE4D824D57EC}" type="presParOf" srcId="{C16F770F-5590-4447-8DB9-B705F832B068}" destId="{00A9EAA4-40EE-4A3F-B3B8-D5910517440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164C5-A952-42EA-AEEA-AD8A51AAA24A}">
      <dsp:nvSpPr>
        <dsp:cNvPr id="0" name=""/>
        <dsp:cNvSpPr/>
      </dsp:nvSpPr>
      <dsp:spPr>
        <a:xfrm rot="16200000">
          <a:off x="1024556" y="1432065"/>
          <a:ext cx="435133" cy="1487206"/>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11:00</a:t>
          </a:r>
        </a:p>
      </dsp:txBody>
      <dsp:txXfrm rot="5400000">
        <a:off x="519761" y="1979343"/>
        <a:ext cx="1465965" cy="392651"/>
      </dsp:txXfrm>
    </dsp:sp>
    <dsp:sp modelId="{CA8C84B7-09AE-4E20-9528-C66CB879E8CB}">
      <dsp:nvSpPr>
        <dsp:cNvPr id="0" name=""/>
        <dsp:cNvSpPr/>
      </dsp:nvSpPr>
      <dsp:spPr>
        <a:xfrm>
          <a:off x="2785" y="0"/>
          <a:ext cx="2478677"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Welcome and Introductions – Dean</a:t>
          </a:r>
        </a:p>
      </dsp:txBody>
      <dsp:txXfrm>
        <a:off x="2785" y="0"/>
        <a:ext cx="2478677" cy="1522968"/>
      </dsp:txXfrm>
    </dsp:sp>
    <dsp:sp modelId="{D6ED2626-946F-4483-9201-BEDA8E78CD9F}">
      <dsp:nvSpPr>
        <dsp:cNvPr id="0" name=""/>
        <dsp:cNvSpPr/>
      </dsp:nvSpPr>
      <dsp:spPr>
        <a:xfrm>
          <a:off x="1242123" y="1609995"/>
          <a:ext cx="0" cy="34810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516972E-CF4D-4C91-8C1D-EA79B8ACDCF3}">
      <dsp:nvSpPr>
        <dsp:cNvPr id="0" name=""/>
        <dsp:cNvSpPr/>
      </dsp:nvSpPr>
      <dsp:spPr>
        <a:xfrm>
          <a:off x="1198610" y="1522968"/>
          <a:ext cx="87026" cy="870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D206E6-24DC-4080-82B4-BB49B140AFA6}">
      <dsp:nvSpPr>
        <dsp:cNvPr id="0" name=""/>
        <dsp:cNvSpPr/>
      </dsp:nvSpPr>
      <dsp:spPr>
        <a:xfrm>
          <a:off x="1985727" y="1958102"/>
          <a:ext cx="1487206" cy="4351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11:10</a:t>
          </a:r>
        </a:p>
      </dsp:txBody>
      <dsp:txXfrm>
        <a:off x="1985727" y="1958102"/>
        <a:ext cx="1487206" cy="435133"/>
      </dsp:txXfrm>
    </dsp:sp>
    <dsp:sp modelId="{9BB032AA-34AE-4CB6-8296-11163CFC166C}">
      <dsp:nvSpPr>
        <dsp:cNvPr id="0" name=""/>
        <dsp:cNvSpPr/>
      </dsp:nvSpPr>
      <dsp:spPr>
        <a:xfrm>
          <a:off x="1489991" y="2828369"/>
          <a:ext cx="2478677"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Overview of IFMA GA Program</a:t>
          </a:r>
        </a:p>
      </dsp:txBody>
      <dsp:txXfrm>
        <a:off x="1489991" y="2828369"/>
        <a:ext cx="2478677" cy="1522968"/>
      </dsp:txXfrm>
    </dsp:sp>
    <dsp:sp modelId="{894E45D9-65EF-4878-8AC5-0BD98559B5AF}">
      <dsp:nvSpPr>
        <dsp:cNvPr id="0" name=""/>
        <dsp:cNvSpPr/>
      </dsp:nvSpPr>
      <dsp:spPr>
        <a:xfrm>
          <a:off x="2729330" y="2393235"/>
          <a:ext cx="0" cy="34810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588F89B-2CEE-4263-AC4E-E2076A53B5AE}">
      <dsp:nvSpPr>
        <dsp:cNvPr id="0" name=""/>
        <dsp:cNvSpPr/>
      </dsp:nvSpPr>
      <dsp:spPr>
        <a:xfrm>
          <a:off x="2685817" y="2741342"/>
          <a:ext cx="87026" cy="870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43ABC-0100-430D-AD18-D8E3A91F31B6}">
      <dsp:nvSpPr>
        <dsp:cNvPr id="0" name=""/>
        <dsp:cNvSpPr/>
      </dsp:nvSpPr>
      <dsp:spPr>
        <a:xfrm>
          <a:off x="3472933" y="1958102"/>
          <a:ext cx="1487206" cy="4351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11:20</a:t>
          </a:r>
        </a:p>
      </dsp:txBody>
      <dsp:txXfrm>
        <a:off x="3472933" y="1958102"/>
        <a:ext cx="1487206" cy="435133"/>
      </dsp:txXfrm>
    </dsp:sp>
    <dsp:sp modelId="{AC1C0FFE-034B-4957-BC29-A78F3C96ECDE}">
      <dsp:nvSpPr>
        <dsp:cNvPr id="0" name=""/>
        <dsp:cNvSpPr/>
      </dsp:nvSpPr>
      <dsp:spPr>
        <a:xfrm>
          <a:off x="2977198" y="0"/>
          <a:ext cx="2478677"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What Is Congress Currently Working On</a:t>
          </a:r>
        </a:p>
      </dsp:txBody>
      <dsp:txXfrm>
        <a:off x="2977198" y="0"/>
        <a:ext cx="2478677" cy="1522968"/>
      </dsp:txXfrm>
    </dsp:sp>
    <dsp:sp modelId="{061A0ADF-7675-44C5-8F19-F644ECF015CB}">
      <dsp:nvSpPr>
        <dsp:cNvPr id="0" name=""/>
        <dsp:cNvSpPr/>
      </dsp:nvSpPr>
      <dsp:spPr>
        <a:xfrm>
          <a:off x="4216536" y="1609995"/>
          <a:ext cx="0" cy="34810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BEACAD6-F857-4C0C-9B41-8AAE24B50AA2}">
      <dsp:nvSpPr>
        <dsp:cNvPr id="0" name=""/>
        <dsp:cNvSpPr/>
      </dsp:nvSpPr>
      <dsp:spPr>
        <a:xfrm>
          <a:off x="4173023" y="1522968"/>
          <a:ext cx="87026" cy="870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4DBB58-177C-4B86-BECF-EE6AC8A3E0DE}">
      <dsp:nvSpPr>
        <dsp:cNvPr id="0" name=""/>
        <dsp:cNvSpPr/>
      </dsp:nvSpPr>
      <dsp:spPr>
        <a:xfrm>
          <a:off x="4960140" y="1958102"/>
          <a:ext cx="1487206" cy="4351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11:30</a:t>
          </a:r>
        </a:p>
      </dsp:txBody>
      <dsp:txXfrm>
        <a:off x="4960140" y="1958102"/>
        <a:ext cx="1487206" cy="435133"/>
      </dsp:txXfrm>
    </dsp:sp>
    <dsp:sp modelId="{FF90F2D0-37EA-4C3A-A85C-D515BC5FF752}">
      <dsp:nvSpPr>
        <dsp:cNvPr id="0" name=""/>
        <dsp:cNvSpPr/>
      </dsp:nvSpPr>
      <dsp:spPr>
        <a:xfrm>
          <a:off x="4464404" y="2828369"/>
          <a:ext cx="2478677"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Senator Corey Gardner (R-CO)</a:t>
          </a:r>
        </a:p>
      </dsp:txBody>
      <dsp:txXfrm>
        <a:off x="4464404" y="2828369"/>
        <a:ext cx="2478677" cy="1522968"/>
      </dsp:txXfrm>
    </dsp:sp>
    <dsp:sp modelId="{2E542930-3172-4B40-B318-36AC0C40FC8C}">
      <dsp:nvSpPr>
        <dsp:cNvPr id="0" name=""/>
        <dsp:cNvSpPr/>
      </dsp:nvSpPr>
      <dsp:spPr>
        <a:xfrm>
          <a:off x="5703743" y="2393235"/>
          <a:ext cx="0" cy="34810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1782981-2714-401A-AAE4-75A3AFF8C93F}">
      <dsp:nvSpPr>
        <dsp:cNvPr id="0" name=""/>
        <dsp:cNvSpPr/>
      </dsp:nvSpPr>
      <dsp:spPr>
        <a:xfrm>
          <a:off x="5660230" y="2741342"/>
          <a:ext cx="87026" cy="870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8BCA6-9E10-49D6-A263-6A21D169DB1E}">
      <dsp:nvSpPr>
        <dsp:cNvPr id="0" name=""/>
        <dsp:cNvSpPr/>
      </dsp:nvSpPr>
      <dsp:spPr>
        <a:xfrm>
          <a:off x="6447346" y="1958102"/>
          <a:ext cx="1487206" cy="4351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11:45</a:t>
          </a:r>
        </a:p>
      </dsp:txBody>
      <dsp:txXfrm>
        <a:off x="6447346" y="1958102"/>
        <a:ext cx="1487206" cy="435133"/>
      </dsp:txXfrm>
    </dsp:sp>
    <dsp:sp modelId="{A74E54DD-7EF6-4F3D-8DB6-68518DD6056D}">
      <dsp:nvSpPr>
        <dsp:cNvPr id="0" name=""/>
        <dsp:cNvSpPr/>
      </dsp:nvSpPr>
      <dsp:spPr>
        <a:xfrm>
          <a:off x="5951611" y="0"/>
          <a:ext cx="2478677"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Election 2020 and Potential Impacts</a:t>
          </a:r>
        </a:p>
      </dsp:txBody>
      <dsp:txXfrm>
        <a:off x="5951611" y="0"/>
        <a:ext cx="2478677" cy="1522968"/>
      </dsp:txXfrm>
    </dsp:sp>
    <dsp:sp modelId="{325245EC-03A7-47E0-BA3B-72F7D78A661B}">
      <dsp:nvSpPr>
        <dsp:cNvPr id="0" name=""/>
        <dsp:cNvSpPr/>
      </dsp:nvSpPr>
      <dsp:spPr>
        <a:xfrm>
          <a:off x="7190950" y="1609995"/>
          <a:ext cx="0" cy="34810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B6AC773-1870-4443-8B75-CEB106D31FBD}">
      <dsp:nvSpPr>
        <dsp:cNvPr id="0" name=""/>
        <dsp:cNvSpPr/>
      </dsp:nvSpPr>
      <dsp:spPr>
        <a:xfrm>
          <a:off x="7147436" y="1522968"/>
          <a:ext cx="87026" cy="870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D0E845-5755-4F59-978A-4446F21B8859}">
      <dsp:nvSpPr>
        <dsp:cNvPr id="0" name=""/>
        <dsp:cNvSpPr/>
      </dsp:nvSpPr>
      <dsp:spPr>
        <a:xfrm>
          <a:off x="7934553" y="1958102"/>
          <a:ext cx="1487206" cy="4351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12:15</a:t>
          </a:r>
        </a:p>
      </dsp:txBody>
      <dsp:txXfrm>
        <a:off x="7934553" y="1958102"/>
        <a:ext cx="1487206" cy="435133"/>
      </dsp:txXfrm>
    </dsp:sp>
    <dsp:sp modelId="{1442D514-3E11-492E-8F6E-C6CCB3D5D46A}">
      <dsp:nvSpPr>
        <dsp:cNvPr id="0" name=""/>
        <dsp:cNvSpPr/>
      </dsp:nvSpPr>
      <dsp:spPr>
        <a:xfrm>
          <a:off x="7438817" y="2828369"/>
          <a:ext cx="2478677"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Break</a:t>
          </a:r>
        </a:p>
      </dsp:txBody>
      <dsp:txXfrm>
        <a:off x="7438817" y="2828369"/>
        <a:ext cx="2478677" cy="1522968"/>
      </dsp:txXfrm>
    </dsp:sp>
    <dsp:sp modelId="{96C25F2B-02CC-4C5A-8BCB-EB059436D34E}">
      <dsp:nvSpPr>
        <dsp:cNvPr id="0" name=""/>
        <dsp:cNvSpPr/>
      </dsp:nvSpPr>
      <dsp:spPr>
        <a:xfrm>
          <a:off x="8678156" y="2393235"/>
          <a:ext cx="0" cy="34810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E5CE6DA-9D39-4DE9-88F0-3F75C6A80551}">
      <dsp:nvSpPr>
        <dsp:cNvPr id="0" name=""/>
        <dsp:cNvSpPr/>
      </dsp:nvSpPr>
      <dsp:spPr>
        <a:xfrm>
          <a:off x="8634643" y="2741342"/>
          <a:ext cx="87026" cy="870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BD074-0CAB-4E64-B86C-7EC30627C0C8}">
      <dsp:nvSpPr>
        <dsp:cNvPr id="0" name=""/>
        <dsp:cNvSpPr/>
      </dsp:nvSpPr>
      <dsp:spPr>
        <a:xfrm rot="5400000">
          <a:off x="9947796" y="1432065"/>
          <a:ext cx="435133" cy="1487206"/>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12:30</a:t>
          </a:r>
        </a:p>
      </dsp:txBody>
      <dsp:txXfrm rot="-5400000">
        <a:off x="9421760" y="1979343"/>
        <a:ext cx="1465965" cy="392651"/>
      </dsp:txXfrm>
    </dsp:sp>
    <dsp:sp modelId="{725777D5-09D8-4F01-96DB-D8C52F8E3CF2}">
      <dsp:nvSpPr>
        <dsp:cNvPr id="0" name=""/>
        <dsp:cNvSpPr/>
      </dsp:nvSpPr>
      <dsp:spPr>
        <a:xfrm>
          <a:off x="8926024" y="0"/>
          <a:ext cx="2478677"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Congressman Peter Welch</a:t>
          </a:r>
        </a:p>
      </dsp:txBody>
      <dsp:txXfrm>
        <a:off x="8926024" y="0"/>
        <a:ext cx="2478677" cy="1522968"/>
      </dsp:txXfrm>
    </dsp:sp>
    <dsp:sp modelId="{CAADDBF0-840A-48A2-ACF0-C9B4BA3DDB53}">
      <dsp:nvSpPr>
        <dsp:cNvPr id="0" name=""/>
        <dsp:cNvSpPr/>
      </dsp:nvSpPr>
      <dsp:spPr>
        <a:xfrm>
          <a:off x="10165363" y="1609995"/>
          <a:ext cx="0" cy="34810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2F652E7-94B7-46C2-9929-8739A203955B}">
      <dsp:nvSpPr>
        <dsp:cNvPr id="0" name=""/>
        <dsp:cNvSpPr/>
      </dsp:nvSpPr>
      <dsp:spPr>
        <a:xfrm>
          <a:off x="10121849" y="1522968"/>
          <a:ext cx="87026" cy="870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BEFA3-606A-47E4-B0AE-9BA08615E963}">
      <dsp:nvSpPr>
        <dsp:cNvPr id="0" name=""/>
        <dsp:cNvSpPr/>
      </dsp:nvSpPr>
      <dsp:spPr>
        <a:xfrm rot="16200000">
          <a:off x="817882" y="1363518"/>
          <a:ext cx="393931" cy="1212272"/>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12:45</a:t>
          </a:r>
        </a:p>
      </dsp:txBody>
      <dsp:txXfrm rot="5400000">
        <a:off x="427942" y="1791918"/>
        <a:ext cx="1193042" cy="355471"/>
      </dsp:txXfrm>
    </dsp:sp>
    <dsp:sp modelId="{CACA9C44-465A-4B4E-A59E-D46FCA8F8075}">
      <dsp:nvSpPr>
        <dsp:cNvPr id="0" name=""/>
        <dsp:cNvSpPr/>
      </dsp:nvSpPr>
      <dsp:spPr>
        <a:xfrm>
          <a:off x="4621" y="0"/>
          <a:ext cx="2020453" cy="1378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a:t>Mr. Chuck Iliff, Office of the Architect of the Capitol</a:t>
          </a:r>
        </a:p>
      </dsp:txBody>
      <dsp:txXfrm>
        <a:off x="4621" y="0"/>
        <a:ext cx="2020453" cy="1378758"/>
      </dsp:txXfrm>
    </dsp:sp>
    <dsp:sp modelId="{BD038BDB-2B50-4FC1-BEB9-1097C217B26D}">
      <dsp:nvSpPr>
        <dsp:cNvPr id="0" name=""/>
        <dsp:cNvSpPr/>
      </dsp:nvSpPr>
      <dsp:spPr>
        <a:xfrm>
          <a:off x="1014847" y="1457544"/>
          <a:ext cx="0" cy="3151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D5376CC-36E0-435A-885D-7187D3BEAE68}">
      <dsp:nvSpPr>
        <dsp:cNvPr id="0" name=""/>
        <dsp:cNvSpPr/>
      </dsp:nvSpPr>
      <dsp:spPr>
        <a:xfrm>
          <a:off x="975454" y="1378758"/>
          <a:ext cx="78786" cy="78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ABC41-581A-4464-936C-2B0F7FB35184}">
      <dsp:nvSpPr>
        <dsp:cNvPr id="0" name=""/>
        <dsp:cNvSpPr/>
      </dsp:nvSpPr>
      <dsp:spPr>
        <a:xfrm>
          <a:off x="1620983" y="1772689"/>
          <a:ext cx="1212272" cy="3939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1:00 PM</a:t>
          </a:r>
        </a:p>
      </dsp:txBody>
      <dsp:txXfrm>
        <a:off x="1620983" y="1772689"/>
        <a:ext cx="1212272" cy="393931"/>
      </dsp:txXfrm>
    </dsp:sp>
    <dsp:sp modelId="{BF9FB646-211A-4C69-889C-636B02C81184}">
      <dsp:nvSpPr>
        <dsp:cNvPr id="0" name=""/>
        <dsp:cNvSpPr/>
      </dsp:nvSpPr>
      <dsp:spPr>
        <a:xfrm>
          <a:off x="1216893" y="2560551"/>
          <a:ext cx="2020453" cy="1378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kern="1200"/>
            <a:t>IFMA Policy Priorities</a:t>
          </a:r>
        </a:p>
      </dsp:txBody>
      <dsp:txXfrm>
        <a:off x="1216893" y="2560551"/>
        <a:ext cx="2020453" cy="1378758"/>
      </dsp:txXfrm>
    </dsp:sp>
    <dsp:sp modelId="{A8142244-9323-4AA0-97FD-066409886DD7}">
      <dsp:nvSpPr>
        <dsp:cNvPr id="0" name=""/>
        <dsp:cNvSpPr/>
      </dsp:nvSpPr>
      <dsp:spPr>
        <a:xfrm>
          <a:off x="2227119" y="2166620"/>
          <a:ext cx="0" cy="3151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4CBC1D4-B1A9-4289-A62F-E1F0BE40A676}">
      <dsp:nvSpPr>
        <dsp:cNvPr id="0" name=""/>
        <dsp:cNvSpPr/>
      </dsp:nvSpPr>
      <dsp:spPr>
        <a:xfrm>
          <a:off x="2187726" y="2481765"/>
          <a:ext cx="78786" cy="78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36A224-2001-413B-9B85-C011A8D67A4E}">
      <dsp:nvSpPr>
        <dsp:cNvPr id="0" name=""/>
        <dsp:cNvSpPr/>
      </dsp:nvSpPr>
      <dsp:spPr>
        <a:xfrm>
          <a:off x="2833255" y="1772689"/>
          <a:ext cx="1212272" cy="3939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1:15 PM</a:t>
          </a:r>
        </a:p>
      </dsp:txBody>
      <dsp:txXfrm>
        <a:off x="2833255" y="1772689"/>
        <a:ext cx="1212272" cy="393931"/>
      </dsp:txXfrm>
    </dsp:sp>
    <dsp:sp modelId="{2653B674-4242-45D7-98B4-1C370F90C396}">
      <dsp:nvSpPr>
        <dsp:cNvPr id="0" name=""/>
        <dsp:cNvSpPr/>
      </dsp:nvSpPr>
      <dsp:spPr>
        <a:xfrm>
          <a:off x="2429165" y="0"/>
          <a:ext cx="2020453" cy="1378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a:t>Congresswoman Sharice Davids</a:t>
          </a:r>
        </a:p>
      </dsp:txBody>
      <dsp:txXfrm>
        <a:off x="2429165" y="0"/>
        <a:ext cx="2020453" cy="1378758"/>
      </dsp:txXfrm>
    </dsp:sp>
    <dsp:sp modelId="{99E5ECEF-3F02-4003-914D-492148AD9EA9}">
      <dsp:nvSpPr>
        <dsp:cNvPr id="0" name=""/>
        <dsp:cNvSpPr/>
      </dsp:nvSpPr>
      <dsp:spPr>
        <a:xfrm>
          <a:off x="3439391" y="1457544"/>
          <a:ext cx="0" cy="3151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9F7561C-F5BC-47FF-996B-FF070A67BB32}">
      <dsp:nvSpPr>
        <dsp:cNvPr id="0" name=""/>
        <dsp:cNvSpPr/>
      </dsp:nvSpPr>
      <dsp:spPr>
        <a:xfrm>
          <a:off x="3399998" y="1378758"/>
          <a:ext cx="78786" cy="78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2491DC-EA25-4BD3-AB32-46772FA33940}">
      <dsp:nvSpPr>
        <dsp:cNvPr id="0" name=""/>
        <dsp:cNvSpPr/>
      </dsp:nvSpPr>
      <dsp:spPr>
        <a:xfrm>
          <a:off x="4045527" y="1772689"/>
          <a:ext cx="1212272" cy="3939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1:30 PM</a:t>
          </a:r>
        </a:p>
      </dsp:txBody>
      <dsp:txXfrm>
        <a:off x="4045527" y="1772689"/>
        <a:ext cx="1212272" cy="393931"/>
      </dsp:txXfrm>
    </dsp:sp>
    <dsp:sp modelId="{F118E927-5AEF-4B23-B801-9DB0BC1486C1}">
      <dsp:nvSpPr>
        <dsp:cNvPr id="0" name=""/>
        <dsp:cNvSpPr/>
      </dsp:nvSpPr>
      <dsp:spPr>
        <a:xfrm>
          <a:off x="3641437" y="2560551"/>
          <a:ext cx="2020453" cy="1378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kern="1200" dirty="0"/>
            <a:t>Congressman Frank Pallone </a:t>
          </a:r>
          <a:br>
            <a:rPr lang="en-US" sz="1200" kern="1200" dirty="0"/>
          </a:br>
          <a:r>
            <a:rPr lang="en-US" sz="1200" kern="1200" dirty="0"/>
            <a:t>(D-NJ), Chair House E&amp;C Committee</a:t>
          </a:r>
        </a:p>
      </dsp:txBody>
      <dsp:txXfrm>
        <a:off x="3641437" y="2560551"/>
        <a:ext cx="2020453" cy="1378758"/>
      </dsp:txXfrm>
    </dsp:sp>
    <dsp:sp modelId="{93AF8C9A-25EC-4250-BB86-A85F117381A7}">
      <dsp:nvSpPr>
        <dsp:cNvPr id="0" name=""/>
        <dsp:cNvSpPr/>
      </dsp:nvSpPr>
      <dsp:spPr>
        <a:xfrm>
          <a:off x="4651663" y="2166620"/>
          <a:ext cx="0" cy="3151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DC4F43-59AA-4C71-AEC5-800D5AACE046}">
      <dsp:nvSpPr>
        <dsp:cNvPr id="0" name=""/>
        <dsp:cNvSpPr/>
      </dsp:nvSpPr>
      <dsp:spPr>
        <a:xfrm>
          <a:off x="4612270" y="2481765"/>
          <a:ext cx="78786" cy="78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FA027-6305-416D-832D-623355C04C08}">
      <dsp:nvSpPr>
        <dsp:cNvPr id="0" name=""/>
        <dsp:cNvSpPr/>
      </dsp:nvSpPr>
      <dsp:spPr>
        <a:xfrm>
          <a:off x="5257800" y="1772689"/>
          <a:ext cx="1212272" cy="3939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1:45 PM</a:t>
          </a:r>
        </a:p>
      </dsp:txBody>
      <dsp:txXfrm>
        <a:off x="5257800" y="1772689"/>
        <a:ext cx="1212272" cy="393931"/>
      </dsp:txXfrm>
    </dsp:sp>
    <dsp:sp modelId="{C53C8393-AF25-4C84-A846-99786B83F006}">
      <dsp:nvSpPr>
        <dsp:cNvPr id="0" name=""/>
        <dsp:cNvSpPr/>
      </dsp:nvSpPr>
      <dsp:spPr>
        <a:xfrm>
          <a:off x="4853709" y="0"/>
          <a:ext cx="2020453" cy="1378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a:t>Translating FM Priorities Into Action</a:t>
          </a:r>
        </a:p>
      </dsp:txBody>
      <dsp:txXfrm>
        <a:off x="4853709" y="0"/>
        <a:ext cx="2020453" cy="1378758"/>
      </dsp:txXfrm>
    </dsp:sp>
    <dsp:sp modelId="{BB9B51D5-4897-41CB-95CA-0B94ABBEE0F4}">
      <dsp:nvSpPr>
        <dsp:cNvPr id="0" name=""/>
        <dsp:cNvSpPr/>
      </dsp:nvSpPr>
      <dsp:spPr>
        <a:xfrm>
          <a:off x="5863936" y="1457544"/>
          <a:ext cx="0" cy="3151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8F26A3E-9888-43E5-8442-3DD161DB48A5}">
      <dsp:nvSpPr>
        <dsp:cNvPr id="0" name=""/>
        <dsp:cNvSpPr/>
      </dsp:nvSpPr>
      <dsp:spPr>
        <a:xfrm>
          <a:off x="5824542" y="1378758"/>
          <a:ext cx="78786" cy="78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066B8-DFEF-49C6-9FCE-96EB3383A578}">
      <dsp:nvSpPr>
        <dsp:cNvPr id="0" name=""/>
        <dsp:cNvSpPr/>
      </dsp:nvSpPr>
      <dsp:spPr>
        <a:xfrm>
          <a:off x="6470072" y="1772689"/>
          <a:ext cx="1212272" cy="3939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2:00 PM</a:t>
          </a:r>
        </a:p>
      </dsp:txBody>
      <dsp:txXfrm>
        <a:off x="6470072" y="1772689"/>
        <a:ext cx="1212272" cy="393931"/>
      </dsp:txXfrm>
    </dsp:sp>
    <dsp:sp modelId="{A1507197-AD27-4D44-A77E-B28BFA853DD9}">
      <dsp:nvSpPr>
        <dsp:cNvPr id="0" name=""/>
        <dsp:cNvSpPr/>
      </dsp:nvSpPr>
      <dsp:spPr>
        <a:xfrm>
          <a:off x="6065981" y="2560551"/>
          <a:ext cx="2020453" cy="1378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kern="1200" dirty="0"/>
            <a:t>Congressman Gregg Pence </a:t>
          </a:r>
          <a:br>
            <a:rPr lang="en-US" sz="1200" kern="1200" dirty="0"/>
          </a:br>
          <a:r>
            <a:rPr lang="en-US" sz="1200" kern="1200" dirty="0"/>
            <a:t>(R-IN)</a:t>
          </a:r>
        </a:p>
      </dsp:txBody>
      <dsp:txXfrm>
        <a:off x="6065981" y="2560551"/>
        <a:ext cx="2020453" cy="1378758"/>
      </dsp:txXfrm>
    </dsp:sp>
    <dsp:sp modelId="{7A514BB8-CD4A-43EF-9F60-97067EAACA96}">
      <dsp:nvSpPr>
        <dsp:cNvPr id="0" name=""/>
        <dsp:cNvSpPr/>
      </dsp:nvSpPr>
      <dsp:spPr>
        <a:xfrm>
          <a:off x="7076208" y="2166620"/>
          <a:ext cx="0" cy="3151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88CA97-3E7E-4C49-9475-9CB649EC5D46}">
      <dsp:nvSpPr>
        <dsp:cNvPr id="0" name=""/>
        <dsp:cNvSpPr/>
      </dsp:nvSpPr>
      <dsp:spPr>
        <a:xfrm>
          <a:off x="7036814" y="2481765"/>
          <a:ext cx="78786" cy="78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C2CDB8-F5F3-4F69-9B3E-1494A8FD9E57}">
      <dsp:nvSpPr>
        <dsp:cNvPr id="0" name=""/>
        <dsp:cNvSpPr/>
      </dsp:nvSpPr>
      <dsp:spPr>
        <a:xfrm>
          <a:off x="7682344" y="1772689"/>
          <a:ext cx="1212272" cy="3939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2:15 PM</a:t>
          </a:r>
        </a:p>
      </dsp:txBody>
      <dsp:txXfrm>
        <a:off x="7682344" y="1772689"/>
        <a:ext cx="1212272" cy="393931"/>
      </dsp:txXfrm>
    </dsp:sp>
    <dsp:sp modelId="{B67506EC-343C-4AFF-BE6A-4BE4B26E38BE}">
      <dsp:nvSpPr>
        <dsp:cNvPr id="0" name=""/>
        <dsp:cNvSpPr/>
      </dsp:nvSpPr>
      <dsp:spPr>
        <a:xfrm>
          <a:off x="7278253" y="0"/>
          <a:ext cx="2020453" cy="1378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a:t>Importance Of Chapter Engagement</a:t>
          </a:r>
        </a:p>
      </dsp:txBody>
      <dsp:txXfrm>
        <a:off x="7278253" y="0"/>
        <a:ext cx="2020453" cy="1378758"/>
      </dsp:txXfrm>
    </dsp:sp>
    <dsp:sp modelId="{8F15FB0B-BFEA-4B80-903E-42882220D8F0}">
      <dsp:nvSpPr>
        <dsp:cNvPr id="0" name=""/>
        <dsp:cNvSpPr/>
      </dsp:nvSpPr>
      <dsp:spPr>
        <a:xfrm>
          <a:off x="8288480" y="1457544"/>
          <a:ext cx="0" cy="3151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23D24EB-3217-47A1-A055-35C541FDA6E9}">
      <dsp:nvSpPr>
        <dsp:cNvPr id="0" name=""/>
        <dsp:cNvSpPr/>
      </dsp:nvSpPr>
      <dsp:spPr>
        <a:xfrm>
          <a:off x="8249087" y="1378758"/>
          <a:ext cx="78786" cy="78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2087D7-DB40-491D-A8E8-9D7A90C0E802}">
      <dsp:nvSpPr>
        <dsp:cNvPr id="0" name=""/>
        <dsp:cNvSpPr/>
      </dsp:nvSpPr>
      <dsp:spPr>
        <a:xfrm rot="5400000">
          <a:off x="9303786" y="1363518"/>
          <a:ext cx="393931" cy="1212272"/>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2:30 PM</a:t>
          </a:r>
        </a:p>
      </dsp:txBody>
      <dsp:txXfrm rot="-5400000">
        <a:off x="8894616" y="1791918"/>
        <a:ext cx="1193042" cy="355471"/>
      </dsp:txXfrm>
    </dsp:sp>
    <dsp:sp modelId="{0A232B0F-B7D7-4116-800E-787902AAAF88}">
      <dsp:nvSpPr>
        <dsp:cNvPr id="0" name=""/>
        <dsp:cNvSpPr/>
      </dsp:nvSpPr>
      <dsp:spPr>
        <a:xfrm>
          <a:off x="8490525" y="2560551"/>
          <a:ext cx="2020453" cy="1378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kern="1200"/>
            <a:t>Closing Comments and Next Steps</a:t>
          </a:r>
        </a:p>
      </dsp:txBody>
      <dsp:txXfrm>
        <a:off x="8490525" y="2560551"/>
        <a:ext cx="2020453" cy="1378758"/>
      </dsp:txXfrm>
    </dsp:sp>
    <dsp:sp modelId="{007F1C7C-9E0F-4CC9-BA4C-FD6872990884}">
      <dsp:nvSpPr>
        <dsp:cNvPr id="0" name=""/>
        <dsp:cNvSpPr/>
      </dsp:nvSpPr>
      <dsp:spPr>
        <a:xfrm>
          <a:off x="9500752" y="2166620"/>
          <a:ext cx="0" cy="3151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063997C-7580-4355-81DD-B4B03618DBEF}">
      <dsp:nvSpPr>
        <dsp:cNvPr id="0" name=""/>
        <dsp:cNvSpPr/>
      </dsp:nvSpPr>
      <dsp:spPr>
        <a:xfrm>
          <a:off x="9461359" y="2481765"/>
          <a:ext cx="78786" cy="78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10410-9248-426F-96E9-E6B83EBE1755}">
      <dsp:nvSpPr>
        <dsp:cNvPr id="0" name=""/>
        <dsp:cNvSpPr/>
      </dsp:nvSpPr>
      <dsp:spPr>
        <a:xfrm>
          <a:off x="0" y="5210127"/>
          <a:ext cx="1810512" cy="68382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764" tIns="99568" rIns="128764"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Build</a:t>
          </a:r>
        </a:p>
      </dsp:txBody>
      <dsp:txXfrm>
        <a:off x="0" y="5210127"/>
        <a:ext cx="1810512" cy="683826"/>
      </dsp:txXfrm>
    </dsp:sp>
    <dsp:sp modelId="{7B6E9F9E-EB7E-4F66-8F7F-8EF83988B7DD}">
      <dsp:nvSpPr>
        <dsp:cNvPr id="0" name=""/>
        <dsp:cNvSpPr/>
      </dsp:nvSpPr>
      <dsp:spPr>
        <a:xfrm>
          <a:off x="1810511" y="5210127"/>
          <a:ext cx="5431536" cy="68382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177" tIns="177800" rIns="110177"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Build Relationships and Coalitions </a:t>
          </a:r>
        </a:p>
      </dsp:txBody>
      <dsp:txXfrm>
        <a:off x="1810511" y="5210127"/>
        <a:ext cx="5431536" cy="683826"/>
      </dsp:txXfrm>
    </dsp:sp>
    <dsp:sp modelId="{D44842A2-C768-4A39-89A8-347F8D2460CA}">
      <dsp:nvSpPr>
        <dsp:cNvPr id="0" name=""/>
        <dsp:cNvSpPr/>
      </dsp:nvSpPr>
      <dsp:spPr>
        <a:xfrm rot="10800000">
          <a:off x="0" y="4168659"/>
          <a:ext cx="1810512" cy="1051724"/>
        </a:xfrm>
        <a:prstGeom prst="upArrowCallout">
          <a:avLst>
            <a:gd name="adj1" fmla="val 5000"/>
            <a:gd name="adj2" fmla="val 10000"/>
            <a:gd name="adj3" fmla="val 15000"/>
            <a:gd name="adj4" fmla="val 64977"/>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764" tIns="99568" rIns="128764"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Expand</a:t>
          </a:r>
        </a:p>
      </dsp:txBody>
      <dsp:txXfrm rot="-10800000">
        <a:off x="0" y="4168659"/>
        <a:ext cx="1810512" cy="683621"/>
      </dsp:txXfrm>
    </dsp:sp>
    <dsp:sp modelId="{8FB1976E-3834-4687-98B6-91C72DB71454}">
      <dsp:nvSpPr>
        <dsp:cNvPr id="0" name=""/>
        <dsp:cNvSpPr/>
      </dsp:nvSpPr>
      <dsp:spPr>
        <a:xfrm>
          <a:off x="1810511" y="4168659"/>
          <a:ext cx="5431536" cy="683621"/>
        </a:xfrm>
        <a:prstGeom prst="rect">
          <a:avLst/>
        </a:prstGeom>
        <a:solidFill>
          <a:schemeClr val="accent5">
            <a:tint val="40000"/>
            <a:alpha val="90000"/>
            <a:hueOff val="-1347952"/>
            <a:satOff val="-4566"/>
            <a:lumOff val="-586"/>
            <a:alphaOff val="0"/>
          </a:schemeClr>
        </a:solidFill>
        <a:ln w="12700" cap="flat" cmpd="sng" algn="ctr">
          <a:solidFill>
            <a:schemeClr val="accent5">
              <a:tint val="40000"/>
              <a:alpha val="90000"/>
              <a:hueOff val="-1347952"/>
              <a:satOff val="-4566"/>
              <a:lumOff val="-5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177" tIns="177800" rIns="110177"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Expand Government Partnerships</a:t>
          </a:r>
        </a:p>
      </dsp:txBody>
      <dsp:txXfrm>
        <a:off x="1810511" y="4168659"/>
        <a:ext cx="5431536" cy="683621"/>
      </dsp:txXfrm>
    </dsp:sp>
    <dsp:sp modelId="{7C9BBA5F-418B-4D23-B48E-43216D842BD7}">
      <dsp:nvSpPr>
        <dsp:cNvPr id="0" name=""/>
        <dsp:cNvSpPr/>
      </dsp:nvSpPr>
      <dsp:spPr>
        <a:xfrm rot="10800000">
          <a:off x="0" y="3127192"/>
          <a:ext cx="1810512" cy="1051724"/>
        </a:xfrm>
        <a:prstGeom prst="upArrowCallout">
          <a:avLst>
            <a:gd name="adj1" fmla="val 5000"/>
            <a:gd name="adj2" fmla="val 10000"/>
            <a:gd name="adj3" fmla="val 15000"/>
            <a:gd name="adj4" fmla="val 64977"/>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764" tIns="99568" rIns="128764" bIns="99568"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Provide</a:t>
          </a:r>
        </a:p>
      </dsp:txBody>
      <dsp:txXfrm rot="-10800000">
        <a:off x="0" y="3127192"/>
        <a:ext cx="1810512" cy="683621"/>
      </dsp:txXfrm>
    </dsp:sp>
    <dsp:sp modelId="{8269E94C-6124-48AD-A4A6-BEE00F4CC9CC}">
      <dsp:nvSpPr>
        <dsp:cNvPr id="0" name=""/>
        <dsp:cNvSpPr/>
      </dsp:nvSpPr>
      <dsp:spPr>
        <a:xfrm>
          <a:off x="1810511" y="3127192"/>
          <a:ext cx="5431536" cy="683621"/>
        </a:xfrm>
        <a:prstGeom prst="rect">
          <a:avLst/>
        </a:prstGeom>
        <a:solidFill>
          <a:schemeClr val="accent5">
            <a:tint val="40000"/>
            <a:alpha val="90000"/>
            <a:hueOff val="-2695905"/>
            <a:satOff val="-9133"/>
            <a:lumOff val="-1171"/>
            <a:alphaOff val="0"/>
          </a:schemeClr>
        </a:solidFill>
        <a:ln w="12700" cap="flat" cmpd="sng" algn="ctr">
          <a:solidFill>
            <a:schemeClr val="accent5">
              <a:tint val="40000"/>
              <a:alpha val="90000"/>
              <a:hueOff val="-2695905"/>
              <a:satOff val="-9133"/>
              <a:lumOff val="-11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177" tIns="177800" rIns="110177"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Provide Information and Industry Perspective on Issues with the potential to impact the Built Environment – Serve as a Resource </a:t>
          </a:r>
        </a:p>
      </dsp:txBody>
      <dsp:txXfrm>
        <a:off x="1810511" y="3127192"/>
        <a:ext cx="5431536" cy="683621"/>
      </dsp:txXfrm>
    </dsp:sp>
    <dsp:sp modelId="{F90D7596-07FD-46AE-AF04-6BCD803729BB}">
      <dsp:nvSpPr>
        <dsp:cNvPr id="0" name=""/>
        <dsp:cNvSpPr/>
      </dsp:nvSpPr>
      <dsp:spPr>
        <a:xfrm rot="10800000">
          <a:off x="0" y="2085724"/>
          <a:ext cx="1810512" cy="1051724"/>
        </a:xfrm>
        <a:prstGeom prst="upArrowCallout">
          <a:avLst>
            <a:gd name="adj1" fmla="val 5000"/>
            <a:gd name="adj2" fmla="val 10000"/>
            <a:gd name="adj3" fmla="val 15000"/>
            <a:gd name="adj4" fmla="val 64977"/>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764" tIns="99568" rIns="128764" bIns="99568"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Create</a:t>
          </a:r>
        </a:p>
      </dsp:txBody>
      <dsp:txXfrm rot="-10800000">
        <a:off x="0" y="2085724"/>
        <a:ext cx="1810512" cy="683621"/>
      </dsp:txXfrm>
    </dsp:sp>
    <dsp:sp modelId="{9481118A-FE7F-4388-AE46-17BE68F3A59B}">
      <dsp:nvSpPr>
        <dsp:cNvPr id="0" name=""/>
        <dsp:cNvSpPr/>
      </dsp:nvSpPr>
      <dsp:spPr>
        <a:xfrm>
          <a:off x="1810511" y="2085724"/>
          <a:ext cx="5431536" cy="683621"/>
        </a:xfrm>
        <a:prstGeom prst="rect">
          <a:avLst/>
        </a:prstGeom>
        <a:solidFill>
          <a:schemeClr val="accent5">
            <a:tint val="40000"/>
            <a:alpha val="90000"/>
            <a:hueOff val="-4043857"/>
            <a:satOff val="-13699"/>
            <a:lumOff val="-1757"/>
            <a:alphaOff val="0"/>
          </a:schemeClr>
        </a:solidFill>
        <a:ln w="12700" cap="flat" cmpd="sng" algn="ctr">
          <a:solidFill>
            <a:schemeClr val="accent5">
              <a:tint val="40000"/>
              <a:alpha val="90000"/>
              <a:hueOff val="-4043857"/>
              <a:satOff val="-13699"/>
              <a:lumOff val="-17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177" tIns="177800" rIns="110177"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Create Value and Recognition </a:t>
          </a:r>
        </a:p>
      </dsp:txBody>
      <dsp:txXfrm>
        <a:off x="1810511" y="2085724"/>
        <a:ext cx="5431536" cy="683621"/>
      </dsp:txXfrm>
    </dsp:sp>
    <dsp:sp modelId="{2FFE1A57-DD33-4061-8D5E-2D8C296B2F03}">
      <dsp:nvSpPr>
        <dsp:cNvPr id="0" name=""/>
        <dsp:cNvSpPr/>
      </dsp:nvSpPr>
      <dsp:spPr>
        <a:xfrm rot="10800000">
          <a:off x="0" y="1044256"/>
          <a:ext cx="1810512" cy="1051724"/>
        </a:xfrm>
        <a:prstGeom prst="upArrowCallout">
          <a:avLst>
            <a:gd name="adj1" fmla="val 5000"/>
            <a:gd name="adj2" fmla="val 10000"/>
            <a:gd name="adj3" fmla="val 15000"/>
            <a:gd name="adj4" fmla="val 64977"/>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764" tIns="99568" rIns="128764" bIns="99568"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Introduce</a:t>
          </a:r>
        </a:p>
      </dsp:txBody>
      <dsp:txXfrm rot="-10800000">
        <a:off x="0" y="1044256"/>
        <a:ext cx="1810512" cy="683621"/>
      </dsp:txXfrm>
    </dsp:sp>
    <dsp:sp modelId="{1A75D661-EBB2-4B1F-A94C-8BB4C50575DC}">
      <dsp:nvSpPr>
        <dsp:cNvPr id="0" name=""/>
        <dsp:cNvSpPr/>
      </dsp:nvSpPr>
      <dsp:spPr>
        <a:xfrm>
          <a:off x="1810511" y="1044256"/>
          <a:ext cx="5431536" cy="683621"/>
        </a:xfrm>
        <a:prstGeom prst="rect">
          <a:avLst/>
        </a:prstGeom>
        <a:solidFill>
          <a:schemeClr val="accent5">
            <a:tint val="40000"/>
            <a:alpha val="90000"/>
            <a:hueOff val="-5391810"/>
            <a:satOff val="-18266"/>
            <a:lumOff val="-2342"/>
            <a:alphaOff val="0"/>
          </a:schemeClr>
        </a:solidFill>
        <a:ln w="12700" cap="flat" cmpd="sng" algn="ctr">
          <a:solidFill>
            <a:schemeClr val="accent5">
              <a:tint val="40000"/>
              <a:alpha val="90000"/>
              <a:hueOff val="-5391810"/>
              <a:satOff val="-18266"/>
              <a:lumOff val="-2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177" tIns="177800" rIns="110177"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Introduce IFMA and FM </a:t>
          </a:r>
        </a:p>
      </dsp:txBody>
      <dsp:txXfrm>
        <a:off x="1810511" y="1044256"/>
        <a:ext cx="5431536" cy="683621"/>
      </dsp:txXfrm>
    </dsp:sp>
    <dsp:sp modelId="{89AFE45E-E3D4-4F98-AA82-D09F504F1B73}">
      <dsp:nvSpPr>
        <dsp:cNvPr id="0" name=""/>
        <dsp:cNvSpPr/>
      </dsp:nvSpPr>
      <dsp:spPr>
        <a:xfrm rot="10800000">
          <a:off x="0" y="2789"/>
          <a:ext cx="1810512" cy="1051724"/>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764" tIns="99568" rIns="128764"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Empower</a:t>
          </a:r>
        </a:p>
      </dsp:txBody>
      <dsp:txXfrm rot="-10800000">
        <a:off x="0" y="2789"/>
        <a:ext cx="1810512" cy="683621"/>
      </dsp:txXfrm>
    </dsp:sp>
    <dsp:sp modelId="{A6D8CAB9-ED58-463F-9EA8-E8E44ACE462A}">
      <dsp:nvSpPr>
        <dsp:cNvPr id="0" name=""/>
        <dsp:cNvSpPr/>
      </dsp:nvSpPr>
      <dsp:spPr>
        <a:xfrm>
          <a:off x="1810511" y="2789"/>
          <a:ext cx="5431536" cy="68362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177" tIns="177800" rIns="110177"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Empower Facility Managers to Engage with Decision Makers and Stakeholders  </a:t>
          </a:r>
        </a:p>
      </dsp:txBody>
      <dsp:txXfrm>
        <a:off x="1810511" y="2789"/>
        <a:ext cx="5431536" cy="6836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96BC9-B2FC-42FA-840B-1FA97AEAA7D7}">
      <dsp:nvSpPr>
        <dsp:cNvPr id="0" name=""/>
        <dsp:cNvSpPr/>
      </dsp:nvSpPr>
      <dsp:spPr>
        <a:xfrm>
          <a:off x="51" y="1089316"/>
          <a:ext cx="1228445" cy="176067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343" tIns="0" rIns="121343" bIns="330200" numCol="1" spcCol="1270" anchor="t"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Participate in Monthly Government Affairs Committee Meetings</a:t>
          </a:r>
        </a:p>
      </dsp:txBody>
      <dsp:txXfrm>
        <a:off x="51" y="1793587"/>
        <a:ext cx="1228445" cy="1056406"/>
      </dsp:txXfrm>
    </dsp:sp>
    <dsp:sp modelId="{97FB10B1-833D-436B-9F98-3D3F96E0A0FF}">
      <dsp:nvSpPr>
        <dsp:cNvPr id="0" name=""/>
        <dsp:cNvSpPr/>
      </dsp:nvSpPr>
      <dsp:spPr>
        <a:xfrm>
          <a:off x="51" y="1232587"/>
          <a:ext cx="1228445" cy="5896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21343" tIns="165100" rIns="121343" bIns="165100" numCol="1" spcCol="1270" anchor="ctr" anchorCtr="0">
          <a:noAutofit/>
        </a:bodyPr>
        <a:lstStyle/>
        <a:p>
          <a:pPr marL="0" lvl="0" indent="0" algn="l" defTabSz="800100">
            <a:lnSpc>
              <a:spcPct val="90000"/>
            </a:lnSpc>
            <a:spcBef>
              <a:spcPct val="0"/>
            </a:spcBef>
            <a:spcAft>
              <a:spcPct val="35000"/>
            </a:spcAft>
            <a:buNone/>
          </a:pPr>
          <a:r>
            <a:rPr lang="en-US" sz="1800" kern="1200"/>
            <a:t>01</a:t>
          </a:r>
        </a:p>
      </dsp:txBody>
      <dsp:txXfrm>
        <a:off x="51" y="1232587"/>
        <a:ext cx="1228445" cy="589654"/>
      </dsp:txXfrm>
    </dsp:sp>
    <dsp:sp modelId="{64EC6101-983F-450C-B655-1EA6440D28A8}">
      <dsp:nvSpPr>
        <dsp:cNvPr id="0" name=""/>
        <dsp:cNvSpPr/>
      </dsp:nvSpPr>
      <dsp:spPr>
        <a:xfrm>
          <a:off x="1326772" y="1089316"/>
          <a:ext cx="1228445" cy="1760677"/>
        </a:xfrm>
        <a:prstGeom prst="rect">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343" tIns="0" rIns="121343" bIns="330200" numCol="1" spcCol="1270" anchor="t"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Attend Advocacy Day </a:t>
          </a:r>
        </a:p>
      </dsp:txBody>
      <dsp:txXfrm>
        <a:off x="1326772" y="1793587"/>
        <a:ext cx="1228445" cy="1056406"/>
      </dsp:txXfrm>
    </dsp:sp>
    <dsp:sp modelId="{AC45A3F6-9202-4A72-B62F-241079675CE9}">
      <dsp:nvSpPr>
        <dsp:cNvPr id="0" name=""/>
        <dsp:cNvSpPr/>
      </dsp:nvSpPr>
      <dsp:spPr>
        <a:xfrm>
          <a:off x="1326772" y="1232587"/>
          <a:ext cx="1228445" cy="5896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21343" tIns="165100" rIns="121343" bIns="165100" numCol="1" spcCol="1270" anchor="ctr" anchorCtr="0">
          <a:noAutofit/>
        </a:bodyPr>
        <a:lstStyle/>
        <a:p>
          <a:pPr marL="0" lvl="0" indent="0" algn="l" defTabSz="800100">
            <a:lnSpc>
              <a:spcPct val="90000"/>
            </a:lnSpc>
            <a:spcBef>
              <a:spcPct val="0"/>
            </a:spcBef>
            <a:spcAft>
              <a:spcPct val="35000"/>
            </a:spcAft>
            <a:buNone/>
          </a:pPr>
          <a:r>
            <a:rPr lang="en-US" sz="1800" kern="1200"/>
            <a:t>02</a:t>
          </a:r>
        </a:p>
      </dsp:txBody>
      <dsp:txXfrm>
        <a:off x="1326772" y="1232587"/>
        <a:ext cx="1228445" cy="589654"/>
      </dsp:txXfrm>
    </dsp:sp>
    <dsp:sp modelId="{A857B0D5-A267-4F64-B441-84AD4F8218A9}">
      <dsp:nvSpPr>
        <dsp:cNvPr id="0" name=""/>
        <dsp:cNvSpPr/>
      </dsp:nvSpPr>
      <dsp:spPr>
        <a:xfrm>
          <a:off x="2653494" y="1089316"/>
          <a:ext cx="1228445" cy="1760677"/>
        </a:xfrm>
        <a:prstGeom prst="rect">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343" tIns="0" rIns="121343" bIns="330200" numCol="1" spcCol="1270" anchor="t"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Establish a Chapter Government Affairs Committee </a:t>
          </a:r>
        </a:p>
      </dsp:txBody>
      <dsp:txXfrm>
        <a:off x="2653494" y="1793587"/>
        <a:ext cx="1228445" cy="1056406"/>
      </dsp:txXfrm>
    </dsp:sp>
    <dsp:sp modelId="{D1E2C8EF-D116-4F49-95A8-42B66D903B5B}">
      <dsp:nvSpPr>
        <dsp:cNvPr id="0" name=""/>
        <dsp:cNvSpPr/>
      </dsp:nvSpPr>
      <dsp:spPr>
        <a:xfrm>
          <a:off x="2653494" y="1232587"/>
          <a:ext cx="1228445" cy="5896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21343" tIns="165100" rIns="121343" bIns="165100" numCol="1" spcCol="1270" anchor="ctr" anchorCtr="0">
          <a:noAutofit/>
        </a:bodyPr>
        <a:lstStyle/>
        <a:p>
          <a:pPr marL="0" lvl="0" indent="0" algn="l" defTabSz="800100">
            <a:lnSpc>
              <a:spcPct val="90000"/>
            </a:lnSpc>
            <a:spcBef>
              <a:spcPct val="0"/>
            </a:spcBef>
            <a:spcAft>
              <a:spcPct val="35000"/>
            </a:spcAft>
            <a:buNone/>
          </a:pPr>
          <a:r>
            <a:rPr lang="en-US" sz="1800" kern="1200"/>
            <a:t>03</a:t>
          </a:r>
        </a:p>
      </dsp:txBody>
      <dsp:txXfrm>
        <a:off x="2653494" y="1232587"/>
        <a:ext cx="1228445" cy="589654"/>
      </dsp:txXfrm>
    </dsp:sp>
    <dsp:sp modelId="{AE33A01A-49CD-4A66-8D07-D52754C97D41}">
      <dsp:nvSpPr>
        <dsp:cNvPr id="0" name=""/>
        <dsp:cNvSpPr/>
      </dsp:nvSpPr>
      <dsp:spPr>
        <a:xfrm>
          <a:off x="3980216" y="1089316"/>
          <a:ext cx="1228445" cy="1760677"/>
        </a:xfrm>
        <a:prstGeom prst="rect">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343" tIns="0" rIns="121343" bIns="330200" numCol="1" spcCol="1270" anchor="t"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Ask IFMA GA Team to Speak at a Chapter Meeting </a:t>
          </a:r>
        </a:p>
      </dsp:txBody>
      <dsp:txXfrm>
        <a:off x="3980216" y="1793587"/>
        <a:ext cx="1228445" cy="1056406"/>
      </dsp:txXfrm>
    </dsp:sp>
    <dsp:sp modelId="{F72E6EA1-025A-4818-AE98-DE1B6132D0FE}">
      <dsp:nvSpPr>
        <dsp:cNvPr id="0" name=""/>
        <dsp:cNvSpPr/>
      </dsp:nvSpPr>
      <dsp:spPr>
        <a:xfrm>
          <a:off x="3980216" y="1232587"/>
          <a:ext cx="1228445" cy="5896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21343" tIns="165100" rIns="121343" bIns="165100" numCol="1" spcCol="1270" anchor="ctr" anchorCtr="0">
          <a:noAutofit/>
        </a:bodyPr>
        <a:lstStyle/>
        <a:p>
          <a:pPr marL="0" lvl="0" indent="0" algn="l" defTabSz="800100">
            <a:lnSpc>
              <a:spcPct val="90000"/>
            </a:lnSpc>
            <a:spcBef>
              <a:spcPct val="0"/>
            </a:spcBef>
            <a:spcAft>
              <a:spcPct val="35000"/>
            </a:spcAft>
            <a:buNone/>
          </a:pPr>
          <a:r>
            <a:rPr lang="en-US" sz="1800" kern="1200"/>
            <a:t>04</a:t>
          </a:r>
        </a:p>
      </dsp:txBody>
      <dsp:txXfrm>
        <a:off x="3980216" y="1232587"/>
        <a:ext cx="1228445" cy="589654"/>
      </dsp:txXfrm>
    </dsp:sp>
    <dsp:sp modelId="{0E6D30DA-E7D3-49E1-99F0-82AD93770013}">
      <dsp:nvSpPr>
        <dsp:cNvPr id="0" name=""/>
        <dsp:cNvSpPr/>
      </dsp:nvSpPr>
      <dsp:spPr>
        <a:xfrm>
          <a:off x="5306937" y="1089316"/>
          <a:ext cx="1228445" cy="1760677"/>
        </a:xfrm>
        <a:prstGeom prst="rect">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343" tIns="0" rIns="121343" bIns="330200" numCol="1" spcCol="1270" anchor="t"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Reach out to your local representatives</a:t>
          </a:r>
        </a:p>
      </dsp:txBody>
      <dsp:txXfrm>
        <a:off x="5306937" y="1793587"/>
        <a:ext cx="1228445" cy="1056406"/>
      </dsp:txXfrm>
    </dsp:sp>
    <dsp:sp modelId="{BB6A2A37-D495-42FF-9DA4-085003447D10}">
      <dsp:nvSpPr>
        <dsp:cNvPr id="0" name=""/>
        <dsp:cNvSpPr/>
      </dsp:nvSpPr>
      <dsp:spPr>
        <a:xfrm>
          <a:off x="5306937" y="1232587"/>
          <a:ext cx="1228445" cy="5896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21343" tIns="165100" rIns="121343" bIns="165100" numCol="1" spcCol="1270" anchor="ctr" anchorCtr="0">
          <a:noAutofit/>
        </a:bodyPr>
        <a:lstStyle/>
        <a:p>
          <a:pPr marL="0" lvl="0" indent="0" algn="l" defTabSz="800100">
            <a:lnSpc>
              <a:spcPct val="90000"/>
            </a:lnSpc>
            <a:spcBef>
              <a:spcPct val="0"/>
            </a:spcBef>
            <a:spcAft>
              <a:spcPct val="35000"/>
            </a:spcAft>
            <a:buNone/>
          </a:pPr>
          <a:r>
            <a:rPr lang="en-US" sz="1800" kern="1200"/>
            <a:t>05</a:t>
          </a:r>
        </a:p>
      </dsp:txBody>
      <dsp:txXfrm>
        <a:off x="5306937" y="1232587"/>
        <a:ext cx="1228445" cy="589654"/>
      </dsp:txXfrm>
    </dsp:sp>
    <dsp:sp modelId="{063EABA7-1469-44F0-AC8A-8F17D884F924}">
      <dsp:nvSpPr>
        <dsp:cNvPr id="0" name=""/>
        <dsp:cNvSpPr/>
      </dsp:nvSpPr>
      <dsp:spPr>
        <a:xfrm>
          <a:off x="6633659" y="1089316"/>
          <a:ext cx="1228445" cy="1760677"/>
        </a:xfrm>
        <a:prstGeom prst="rect">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343" tIns="0" rIns="121343" bIns="330200" numCol="1" spcCol="1270" anchor="t"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Invite Local Reps to speak at Chapter events</a:t>
          </a:r>
        </a:p>
      </dsp:txBody>
      <dsp:txXfrm>
        <a:off x="6633659" y="1793587"/>
        <a:ext cx="1228445" cy="1056406"/>
      </dsp:txXfrm>
    </dsp:sp>
    <dsp:sp modelId="{36F035C3-AF66-4D78-9F9B-841A11CDA666}">
      <dsp:nvSpPr>
        <dsp:cNvPr id="0" name=""/>
        <dsp:cNvSpPr/>
      </dsp:nvSpPr>
      <dsp:spPr>
        <a:xfrm>
          <a:off x="6633659" y="1232587"/>
          <a:ext cx="1228445" cy="5896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21343" tIns="165100" rIns="121343" bIns="165100" numCol="1" spcCol="1270" anchor="ctr" anchorCtr="0">
          <a:noAutofit/>
        </a:bodyPr>
        <a:lstStyle/>
        <a:p>
          <a:pPr marL="0" lvl="0" indent="0" algn="l" defTabSz="800100">
            <a:lnSpc>
              <a:spcPct val="90000"/>
            </a:lnSpc>
            <a:spcBef>
              <a:spcPct val="0"/>
            </a:spcBef>
            <a:spcAft>
              <a:spcPct val="35000"/>
            </a:spcAft>
            <a:buNone/>
          </a:pPr>
          <a:r>
            <a:rPr lang="en-US" sz="1800" kern="1200"/>
            <a:t>06</a:t>
          </a:r>
        </a:p>
      </dsp:txBody>
      <dsp:txXfrm>
        <a:off x="6633659" y="1232587"/>
        <a:ext cx="1228445" cy="589654"/>
      </dsp:txXfrm>
    </dsp:sp>
    <dsp:sp modelId="{7CF0CD2C-6224-4F91-831E-583264546163}">
      <dsp:nvSpPr>
        <dsp:cNvPr id="0" name=""/>
        <dsp:cNvSpPr/>
      </dsp:nvSpPr>
      <dsp:spPr>
        <a:xfrm>
          <a:off x="7960381" y="1089316"/>
          <a:ext cx="1228445" cy="1760677"/>
        </a:xfrm>
        <a:prstGeom prst="rect">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343" tIns="0" rIns="121343" bIns="330200" numCol="1" spcCol="1270" anchor="t"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Attend Town Halls and Local Events </a:t>
          </a:r>
        </a:p>
      </dsp:txBody>
      <dsp:txXfrm>
        <a:off x="7960381" y="1793587"/>
        <a:ext cx="1228445" cy="1056406"/>
      </dsp:txXfrm>
    </dsp:sp>
    <dsp:sp modelId="{E4C13133-8C6A-4B55-8AA7-DC779C6279EF}">
      <dsp:nvSpPr>
        <dsp:cNvPr id="0" name=""/>
        <dsp:cNvSpPr/>
      </dsp:nvSpPr>
      <dsp:spPr>
        <a:xfrm>
          <a:off x="7960381" y="1232587"/>
          <a:ext cx="1228445" cy="5896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21343" tIns="165100" rIns="121343" bIns="165100" numCol="1" spcCol="1270" anchor="ctr" anchorCtr="0">
          <a:noAutofit/>
        </a:bodyPr>
        <a:lstStyle/>
        <a:p>
          <a:pPr marL="0" lvl="0" indent="0" algn="l" defTabSz="800100">
            <a:lnSpc>
              <a:spcPct val="90000"/>
            </a:lnSpc>
            <a:spcBef>
              <a:spcPct val="0"/>
            </a:spcBef>
            <a:spcAft>
              <a:spcPct val="35000"/>
            </a:spcAft>
            <a:buNone/>
          </a:pPr>
          <a:r>
            <a:rPr lang="en-US" sz="1800" kern="1200"/>
            <a:t>07</a:t>
          </a:r>
        </a:p>
      </dsp:txBody>
      <dsp:txXfrm>
        <a:off x="7960381" y="1232587"/>
        <a:ext cx="1228445" cy="589654"/>
      </dsp:txXfrm>
    </dsp:sp>
    <dsp:sp modelId="{73CE72DB-B645-4F69-9D73-55CF03632DD2}">
      <dsp:nvSpPr>
        <dsp:cNvPr id="0" name=""/>
        <dsp:cNvSpPr/>
      </dsp:nvSpPr>
      <dsp:spPr>
        <a:xfrm>
          <a:off x="9287102" y="1089316"/>
          <a:ext cx="1228445" cy="1760677"/>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343" tIns="0" rIns="121343" bIns="330200" numCol="1" spcCol="1270" anchor="t"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Be a Continuous Presence  </a:t>
          </a:r>
        </a:p>
      </dsp:txBody>
      <dsp:txXfrm>
        <a:off x="9287102" y="1793587"/>
        <a:ext cx="1228445" cy="1056406"/>
      </dsp:txXfrm>
    </dsp:sp>
    <dsp:sp modelId="{63EECD7B-59DC-426D-BA7D-9C7595705C54}">
      <dsp:nvSpPr>
        <dsp:cNvPr id="0" name=""/>
        <dsp:cNvSpPr/>
      </dsp:nvSpPr>
      <dsp:spPr>
        <a:xfrm>
          <a:off x="9287102" y="1232587"/>
          <a:ext cx="1228445" cy="5896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21343" tIns="165100" rIns="121343" bIns="165100" numCol="1" spcCol="1270" anchor="ctr" anchorCtr="0">
          <a:noAutofit/>
        </a:bodyPr>
        <a:lstStyle/>
        <a:p>
          <a:pPr marL="0" lvl="0" indent="0" algn="l" defTabSz="800100">
            <a:lnSpc>
              <a:spcPct val="90000"/>
            </a:lnSpc>
            <a:spcBef>
              <a:spcPct val="0"/>
            </a:spcBef>
            <a:spcAft>
              <a:spcPct val="35000"/>
            </a:spcAft>
            <a:buNone/>
          </a:pPr>
          <a:r>
            <a:rPr lang="en-US" sz="1800" kern="1200"/>
            <a:t>08</a:t>
          </a:r>
        </a:p>
      </dsp:txBody>
      <dsp:txXfrm>
        <a:off x="9287102" y="1232587"/>
        <a:ext cx="1228445" cy="58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29099-B485-4B5E-978E-9FE02678F018}">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2DE56E-4DA9-465E-85A6-BB3F670F9FCC}">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7459BD-9A01-4023-84A4-643C7FB27981}">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Monthly GA Calls with Europe, Canada</a:t>
          </a:r>
        </a:p>
      </dsp:txBody>
      <dsp:txXfrm>
        <a:off x="1941716" y="718"/>
        <a:ext cx="4571887" cy="1681139"/>
      </dsp:txXfrm>
    </dsp:sp>
    <dsp:sp modelId="{6223D33E-9BB4-4194-A489-439EE4BC762B}">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B06D4-FD3F-4DED-836B-242AD0F8415D}">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9B1670-D65A-46C7-9691-FA463F2736AD}">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Working with HK Chapter as needed – FM Just Recognized by PMSA</a:t>
          </a:r>
        </a:p>
      </dsp:txBody>
      <dsp:txXfrm>
        <a:off x="1941716" y="2102143"/>
        <a:ext cx="4571887" cy="1681139"/>
      </dsp:txXfrm>
    </dsp:sp>
    <dsp:sp modelId="{CDE28941-D462-4A19-ACB8-D2722C48BF9B}">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5B7E7B-9C82-4593-B291-754A1CBCA093}">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A9EAA4-40EE-4A3F-B3B8-D59105174404}">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Global Perspective is important – Shared lessons and resources  </a:t>
          </a:r>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959C3-99A9-4FEE-B4A7-67AEE478A556}" type="datetimeFigureOut">
              <a:rPr lang="en-US" smtClean="0"/>
              <a:t>10/9/2020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64319-F94F-4AFC-9B00-F19F48D4AE53}" type="slidenum">
              <a:rPr lang="en-US" smtClean="0"/>
              <a:t>‹#›</a:t>
            </a:fld>
            <a:endParaRPr lang="en-US"/>
          </a:p>
        </p:txBody>
      </p:sp>
    </p:spTree>
    <p:extLst>
      <p:ext uri="{BB962C8B-B14F-4D97-AF65-F5344CB8AC3E}">
        <p14:creationId xmlns:p14="http://schemas.microsoft.com/office/powerpoint/2010/main" val="400338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BE2B-41E4-4626-921A-0BE7F6B618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EA05D2-9CCE-476F-934F-0E1AE03765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183D7B-50AC-4F44-947E-A3F42D565409}"/>
              </a:ext>
            </a:extLst>
          </p:cNvPr>
          <p:cNvSpPr>
            <a:spLocks noGrp="1"/>
          </p:cNvSpPr>
          <p:nvPr>
            <p:ph type="dt" sz="half" idx="10"/>
          </p:nvPr>
        </p:nvSpPr>
        <p:spPr/>
        <p:txBody>
          <a:bodyPr/>
          <a:lstStyle/>
          <a:p>
            <a:fld id="{79B76DCE-8160-4A4E-AF13-913F2290CFC1}" type="datetimeFigureOut">
              <a:rPr lang="en-US" smtClean="0"/>
              <a:t>10/9/2020</a:t>
            </a:fld>
            <a:endParaRPr lang="en-US"/>
          </a:p>
        </p:txBody>
      </p:sp>
      <p:sp>
        <p:nvSpPr>
          <p:cNvPr id="5" name="Footer Placeholder 4">
            <a:extLst>
              <a:ext uri="{FF2B5EF4-FFF2-40B4-BE49-F238E27FC236}">
                <a16:creationId xmlns:a16="http://schemas.microsoft.com/office/drawing/2014/main" id="{65D95209-0397-4290-8EB7-6EEC564F8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BF85F-120F-4A5C-827A-7D57BA69C8BA}"/>
              </a:ext>
            </a:extLst>
          </p:cNvPr>
          <p:cNvSpPr>
            <a:spLocks noGrp="1"/>
          </p:cNvSpPr>
          <p:nvPr>
            <p:ph type="sldNum" sz="quarter" idx="12"/>
          </p:nvPr>
        </p:nvSpPr>
        <p:spPr/>
        <p:txBody>
          <a:bodyPr/>
          <a:lstStyle/>
          <a:p>
            <a:fld id="{7E247706-0B75-4A2C-B64A-F22B5ABCEF5E}" type="slidenum">
              <a:rPr lang="en-US" smtClean="0"/>
              <a:t>‹#›</a:t>
            </a:fld>
            <a:endParaRPr lang="en-US"/>
          </a:p>
        </p:txBody>
      </p:sp>
    </p:spTree>
    <p:extLst>
      <p:ext uri="{BB962C8B-B14F-4D97-AF65-F5344CB8AC3E}">
        <p14:creationId xmlns:p14="http://schemas.microsoft.com/office/powerpoint/2010/main" val="27350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C692-2E1D-43CE-A149-504C2FF60E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D866A7-562C-452E-AD3F-7258253722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81043-DB10-4164-8B6D-D691F70D049A}"/>
              </a:ext>
            </a:extLst>
          </p:cNvPr>
          <p:cNvSpPr>
            <a:spLocks noGrp="1"/>
          </p:cNvSpPr>
          <p:nvPr>
            <p:ph type="dt" sz="half" idx="10"/>
          </p:nvPr>
        </p:nvSpPr>
        <p:spPr/>
        <p:txBody>
          <a:bodyPr/>
          <a:lstStyle/>
          <a:p>
            <a:fld id="{79B76DCE-8160-4A4E-AF13-913F2290CFC1}" type="datetimeFigureOut">
              <a:rPr lang="en-US" smtClean="0"/>
              <a:t>10/9/2020</a:t>
            </a:fld>
            <a:endParaRPr lang="en-US"/>
          </a:p>
        </p:txBody>
      </p:sp>
      <p:sp>
        <p:nvSpPr>
          <p:cNvPr id="5" name="Footer Placeholder 4">
            <a:extLst>
              <a:ext uri="{FF2B5EF4-FFF2-40B4-BE49-F238E27FC236}">
                <a16:creationId xmlns:a16="http://schemas.microsoft.com/office/drawing/2014/main" id="{3810FB5E-892C-46C1-A023-7B7C0A455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29E9C-9252-4435-850B-455A0863666B}"/>
              </a:ext>
            </a:extLst>
          </p:cNvPr>
          <p:cNvSpPr>
            <a:spLocks noGrp="1"/>
          </p:cNvSpPr>
          <p:nvPr>
            <p:ph type="sldNum" sz="quarter" idx="12"/>
          </p:nvPr>
        </p:nvSpPr>
        <p:spPr/>
        <p:txBody>
          <a:bodyPr/>
          <a:lstStyle/>
          <a:p>
            <a:fld id="{7E247706-0B75-4A2C-B64A-F22B5ABCEF5E}" type="slidenum">
              <a:rPr lang="en-US" smtClean="0"/>
              <a:t>‹#›</a:t>
            </a:fld>
            <a:endParaRPr lang="en-US"/>
          </a:p>
        </p:txBody>
      </p:sp>
    </p:spTree>
    <p:extLst>
      <p:ext uri="{BB962C8B-B14F-4D97-AF65-F5344CB8AC3E}">
        <p14:creationId xmlns:p14="http://schemas.microsoft.com/office/powerpoint/2010/main" val="323941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978068-11AB-4C3F-9304-079042EBCF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56D07F-F722-4B66-B477-2E1B66186C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DE966-3E5B-46DB-BBAC-C8659627FCB2}"/>
              </a:ext>
            </a:extLst>
          </p:cNvPr>
          <p:cNvSpPr>
            <a:spLocks noGrp="1"/>
          </p:cNvSpPr>
          <p:nvPr>
            <p:ph type="dt" sz="half" idx="10"/>
          </p:nvPr>
        </p:nvSpPr>
        <p:spPr/>
        <p:txBody>
          <a:bodyPr/>
          <a:lstStyle/>
          <a:p>
            <a:fld id="{79B76DCE-8160-4A4E-AF13-913F2290CFC1}" type="datetimeFigureOut">
              <a:rPr lang="en-US" smtClean="0"/>
              <a:t>10/9/2020</a:t>
            </a:fld>
            <a:endParaRPr lang="en-US"/>
          </a:p>
        </p:txBody>
      </p:sp>
      <p:sp>
        <p:nvSpPr>
          <p:cNvPr id="5" name="Footer Placeholder 4">
            <a:extLst>
              <a:ext uri="{FF2B5EF4-FFF2-40B4-BE49-F238E27FC236}">
                <a16:creationId xmlns:a16="http://schemas.microsoft.com/office/drawing/2014/main" id="{B0B45CFC-1AD2-406D-889A-3CA9F546A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68817-EDFD-453B-9F39-971CE55E8EFA}"/>
              </a:ext>
            </a:extLst>
          </p:cNvPr>
          <p:cNvSpPr>
            <a:spLocks noGrp="1"/>
          </p:cNvSpPr>
          <p:nvPr>
            <p:ph type="sldNum" sz="quarter" idx="12"/>
          </p:nvPr>
        </p:nvSpPr>
        <p:spPr/>
        <p:txBody>
          <a:bodyPr/>
          <a:lstStyle/>
          <a:p>
            <a:fld id="{7E247706-0B75-4A2C-B64A-F22B5ABCEF5E}" type="slidenum">
              <a:rPr lang="en-US" smtClean="0"/>
              <a:t>‹#›</a:t>
            </a:fld>
            <a:endParaRPr lang="en-US"/>
          </a:p>
        </p:txBody>
      </p:sp>
    </p:spTree>
    <p:extLst>
      <p:ext uri="{BB962C8B-B14F-4D97-AF65-F5344CB8AC3E}">
        <p14:creationId xmlns:p14="http://schemas.microsoft.com/office/powerpoint/2010/main" val="38567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7E30-820C-4168-B00C-2BEDBDC6E9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13A8E8-200C-481D-92D7-0709187229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497E2-8BEE-47BA-AD04-923FCDE423B4}"/>
              </a:ext>
            </a:extLst>
          </p:cNvPr>
          <p:cNvSpPr>
            <a:spLocks noGrp="1"/>
          </p:cNvSpPr>
          <p:nvPr>
            <p:ph type="dt" sz="half" idx="10"/>
          </p:nvPr>
        </p:nvSpPr>
        <p:spPr/>
        <p:txBody>
          <a:bodyPr/>
          <a:lstStyle/>
          <a:p>
            <a:fld id="{79B76DCE-8160-4A4E-AF13-913F2290CFC1}" type="datetimeFigureOut">
              <a:rPr lang="en-US" smtClean="0"/>
              <a:t>10/9/2020</a:t>
            </a:fld>
            <a:endParaRPr lang="en-US"/>
          </a:p>
        </p:txBody>
      </p:sp>
      <p:sp>
        <p:nvSpPr>
          <p:cNvPr id="5" name="Footer Placeholder 4">
            <a:extLst>
              <a:ext uri="{FF2B5EF4-FFF2-40B4-BE49-F238E27FC236}">
                <a16:creationId xmlns:a16="http://schemas.microsoft.com/office/drawing/2014/main" id="{17B20DCB-3655-443E-8E31-885091649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06295-27A3-441A-8783-E90B0C32859E}"/>
              </a:ext>
            </a:extLst>
          </p:cNvPr>
          <p:cNvSpPr>
            <a:spLocks noGrp="1"/>
          </p:cNvSpPr>
          <p:nvPr>
            <p:ph type="sldNum" sz="quarter" idx="12"/>
          </p:nvPr>
        </p:nvSpPr>
        <p:spPr/>
        <p:txBody>
          <a:bodyPr/>
          <a:lstStyle/>
          <a:p>
            <a:fld id="{7E247706-0B75-4A2C-B64A-F22B5ABCEF5E}" type="slidenum">
              <a:rPr lang="en-US" smtClean="0"/>
              <a:t>‹#›</a:t>
            </a:fld>
            <a:endParaRPr lang="en-US"/>
          </a:p>
        </p:txBody>
      </p:sp>
    </p:spTree>
    <p:extLst>
      <p:ext uri="{BB962C8B-B14F-4D97-AF65-F5344CB8AC3E}">
        <p14:creationId xmlns:p14="http://schemas.microsoft.com/office/powerpoint/2010/main" val="218736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ED60-A897-41A1-9665-73C061E99A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C6DD66-77C9-4FE7-BD01-27D4284FAD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F4FC79-A311-4355-B264-A366A718D32F}"/>
              </a:ext>
            </a:extLst>
          </p:cNvPr>
          <p:cNvSpPr>
            <a:spLocks noGrp="1"/>
          </p:cNvSpPr>
          <p:nvPr>
            <p:ph type="dt" sz="half" idx="10"/>
          </p:nvPr>
        </p:nvSpPr>
        <p:spPr/>
        <p:txBody>
          <a:bodyPr/>
          <a:lstStyle/>
          <a:p>
            <a:fld id="{79B76DCE-8160-4A4E-AF13-913F2290CFC1}" type="datetimeFigureOut">
              <a:rPr lang="en-US" smtClean="0"/>
              <a:t>10/9/2020</a:t>
            </a:fld>
            <a:endParaRPr lang="en-US"/>
          </a:p>
        </p:txBody>
      </p:sp>
      <p:sp>
        <p:nvSpPr>
          <p:cNvPr id="5" name="Footer Placeholder 4">
            <a:extLst>
              <a:ext uri="{FF2B5EF4-FFF2-40B4-BE49-F238E27FC236}">
                <a16:creationId xmlns:a16="http://schemas.microsoft.com/office/drawing/2014/main" id="{AB9AC733-F281-4374-8B4A-18941B2F5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2CAEA-6F1B-4ECC-BFD0-03563AC2714E}"/>
              </a:ext>
            </a:extLst>
          </p:cNvPr>
          <p:cNvSpPr>
            <a:spLocks noGrp="1"/>
          </p:cNvSpPr>
          <p:nvPr>
            <p:ph type="sldNum" sz="quarter" idx="12"/>
          </p:nvPr>
        </p:nvSpPr>
        <p:spPr/>
        <p:txBody>
          <a:bodyPr/>
          <a:lstStyle/>
          <a:p>
            <a:fld id="{7E247706-0B75-4A2C-B64A-F22B5ABCEF5E}" type="slidenum">
              <a:rPr lang="en-US" smtClean="0"/>
              <a:t>‹#›</a:t>
            </a:fld>
            <a:endParaRPr lang="en-US"/>
          </a:p>
        </p:txBody>
      </p:sp>
    </p:spTree>
    <p:extLst>
      <p:ext uri="{BB962C8B-B14F-4D97-AF65-F5344CB8AC3E}">
        <p14:creationId xmlns:p14="http://schemas.microsoft.com/office/powerpoint/2010/main" val="42706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72A4-B78D-4096-BAB2-ACA591B3E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CCC69-6F5E-4FF7-BF1B-9C56EBB834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249B7E-9C78-45AC-B29B-50FE7F3D71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9F143D-2EEC-49A8-95F2-85484A6B65A5}"/>
              </a:ext>
            </a:extLst>
          </p:cNvPr>
          <p:cNvSpPr>
            <a:spLocks noGrp="1"/>
          </p:cNvSpPr>
          <p:nvPr>
            <p:ph type="dt" sz="half" idx="10"/>
          </p:nvPr>
        </p:nvSpPr>
        <p:spPr/>
        <p:txBody>
          <a:bodyPr/>
          <a:lstStyle/>
          <a:p>
            <a:fld id="{79B76DCE-8160-4A4E-AF13-913F2290CFC1}" type="datetimeFigureOut">
              <a:rPr lang="en-US" smtClean="0"/>
              <a:t>10/9/2020</a:t>
            </a:fld>
            <a:endParaRPr lang="en-US"/>
          </a:p>
        </p:txBody>
      </p:sp>
      <p:sp>
        <p:nvSpPr>
          <p:cNvPr id="6" name="Footer Placeholder 5">
            <a:extLst>
              <a:ext uri="{FF2B5EF4-FFF2-40B4-BE49-F238E27FC236}">
                <a16:creationId xmlns:a16="http://schemas.microsoft.com/office/drawing/2014/main" id="{933E0E72-7D28-4EEC-B749-12E237689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2CC06A-7BCC-4077-95E2-123E7705809D}"/>
              </a:ext>
            </a:extLst>
          </p:cNvPr>
          <p:cNvSpPr>
            <a:spLocks noGrp="1"/>
          </p:cNvSpPr>
          <p:nvPr>
            <p:ph type="sldNum" sz="quarter" idx="12"/>
          </p:nvPr>
        </p:nvSpPr>
        <p:spPr/>
        <p:txBody>
          <a:bodyPr/>
          <a:lstStyle/>
          <a:p>
            <a:fld id="{7E247706-0B75-4A2C-B64A-F22B5ABCEF5E}" type="slidenum">
              <a:rPr lang="en-US" smtClean="0"/>
              <a:t>‹#›</a:t>
            </a:fld>
            <a:endParaRPr lang="en-US"/>
          </a:p>
        </p:txBody>
      </p:sp>
    </p:spTree>
    <p:extLst>
      <p:ext uri="{BB962C8B-B14F-4D97-AF65-F5344CB8AC3E}">
        <p14:creationId xmlns:p14="http://schemas.microsoft.com/office/powerpoint/2010/main" val="197256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688A-8719-410A-A571-89612CDC75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632D36-0719-46EB-878D-BCEDEC61F1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807D86-105E-4A13-912E-FC75EFF787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290718-6F69-4C2A-9664-B18C665B4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3E1093-B488-4BFA-99BE-D0F903F12E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2A34CF-720F-4651-9E27-6C046D465CEC}"/>
              </a:ext>
            </a:extLst>
          </p:cNvPr>
          <p:cNvSpPr>
            <a:spLocks noGrp="1"/>
          </p:cNvSpPr>
          <p:nvPr>
            <p:ph type="dt" sz="half" idx="10"/>
          </p:nvPr>
        </p:nvSpPr>
        <p:spPr/>
        <p:txBody>
          <a:bodyPr/>
          <a:lstStyle/>
          <a:p>
            <a:fld id="{79B76DCE-8160-4A4E-AF13-913F2290CFC1}" type="datetimeFigureOut">
              <a:rPr lang="en-US" smtClean="0"/>
              <a:t>10/9/2020</a:t>
            </a:fld>
            <a:endParaRPr lang="en-US"/>
          </a:p>
        </p:txBody>
      </p:sp>
      <p:sp>
        <p:nvSpPr>
          <p:cNvPr id="8" name="Footer Placeholder 7">
            <a:extLst>
              <a:ext uri="{FF2B5EF4-FFF2-40B4-BE49-F238E27FC236}">
                <a16:creationId xmlns:a16="http://schemas.microsoft.com/office/drawing/2014/main" id="{25460617-B7A3-4C87-954E-CE8E98F374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16FC6E-E417-4334-AEFA-74046257D02B}"/>
              </a:ext>
            </a:extLst>
          </p:cNvPr>
          <p:cNvSpPr>
            <a:spLocks noGrp="1"/>
          </p:cNvSpPr>
          <p:nvPr>
            <p:ph type="sldNum" sz="quarter" idx="12"/>
          </p:nvPr>
        </p:nvSpPr>
        <p:spPr/>
        <p:txBody>
          <a:bodyPr/>
          <a:lstStyle/>
          <a:p>
            <a:fld id="{7E247706-0B75-4A2C-B64A-F22B5ABCEF5E}" type="slidenum">
              <a:rPr lang="en-US" smtClean="0"/>
              <a:t>‹#›</a:t>
            </a:fld>
            <a:endParaRPr lang="en-US"/>
          </a:p>
        </p:txBody>
      </p:sp>
    </p:spTree>
    <p:extLst>
      <p:ext uri="{BB962C8B-B14F-4D97-AF65-F5344CB8AC3E}">
        <p14:creationId xmlns:p14="http://schemas.microsoft.com/office/powerpoint/2010/main" val="2215474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F12-E84B-40DB-8FE7-1E6E136CF6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EF25F-7386-4D9F-8D2A-FA5D47B6B8D4}"/>
              </a:ext>
            </a:extLst>
          </p:cNvPr>
          <p:cNvSpPr>
            <a:spLocks noGrp="1"/>
          </p:cNvSpPr>
          <p:nvPr>
            <p:ph type="dt" sz="half" idx="10"/>
          </p:nvPr>
        </p:nvSpPr>
        <p:spPr/>
        <p:txBody>
          <a:bodyPr/>
          <a:lstStyle/>
          <a:p>
            <a:fld id="{79B76DCE-8160-4A4E-AF13-913F2290CFC1}" type="datetimeFigureOut">
              <a:rPr lang="en-US" smtClean="0"/>
              <a:t>10/9/2020</a:t>
            </a:fld>
            <a:endParaRPr lang="en-US"/>
          </a:p>
        </p:txBody>
      </p:sp>
      <p:sp>
        <p:nvSpPr>
          <p:cNvPr id="4" name="Footer Placeholder 3">
            <a:extLst>
              <a:ext uri="{FF2B5EF4-FFF2-40B4-BE49-F238E27FC236}">
                <a16:creationId xmlns:a16="http://schemas.microsoft.com/office/drawing/2014/main" id="{B3E0F0DF-7B14-4F45-98C6-5CB9AC655B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BF3CC5-7146-47E0-89B9-35DF4D659B5E}"/>
              </a:ext>
            </a:extLst>
          </p:cNvPr>
          <p:cNvSpPr>
            <a:spLocks noGrp="1"/>
          </p:cNvSpPr>
          <p:nvPr>
            <p:ph type="sldNum" sz="quarter" idx="12"/>
          </p:nvPr>
        </p:nvSpPr>
        <p:spPr/>
        <p:txBody>
          <a:bodyPr/>
          <a:lstStyle/>
          <a:p>
            <a:fld id="{7E247706-0B75-4A2C-B64A-F22B5ABCEF5E}" type="slidenum">
              <a:rPr lang="en-US" smtClean="0"/>
              <a:t>‹#›</a:t>
            </a:fld>
            <a:endParaRPr lang="en-US"/>
          </a:p>
        </p:txBody>
      </p:sp>
    </p:spTree>
    <p:extLst>
      <p:ext uri="{BB962C8B-B14F-4D97-AF65-F5344CB8AC3E}">
        <p14:creationId xmlns:p14="http://schemas.microsoft.com/office/powerpoint/2010/main" val="176852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5ECF49-3E79-4251-B342-6487532B82AF}"/>
              </a:ext>
            </a:extLst>
          </p:cNvPr>
          <p:cNvSpPr>
            <a:spLocks noGrp="1"/>
          </p:cNvSpPr>
          <p:nvPr>
            <p:ph type="dt" sz="half" idx="10"/>
          </p:nvPr>
        </p:nvSpPr>
        <p:spPr/>
        <p:txBody>
          <a:bodyPr/>
          <a:lstStyle/>
          <a:p>
            <a:fld id="{79B76DCE-8160-4A4E-AF13-913F2290CFC1}" type="datetimeFigureOut">
              <a:rPr lang="en-US" smtClean="0"/>
              <a:t>10/9/2020</a:t>
            </a:fld>
            <a:endParaRPr lang="en-US"/>
          </a:p>
        </p:txBody>
      </p:sp>
      <p:sp>
        <p:nvSpPr>
          <p:cNvPr id="3" name="Footer Placeholder 2">
            <a:extLst>
              <a:ext uri="{FF2B5EF4-FFF2-40B4-BE49-F238E27FC236}">
                <a16:creationId xmlns:a16="http://schemas.microsoft.com/office/drawing/2014/main" id="{89ECACF4-A4F3-4876-87C8-BBCB81E490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2A49B1-1FCF-44C1-9F6C-A848CA35725C}"/>
              </a:ext>
            </a:extLst>
          </p:cNvPr>
          <p:cNvSpPr>
            <a:spLocks noGrp="1"/>
          </p:cNvSpPr>
          <p:nvPr>
            <p:ph type="sldNum" sz="quarter" idx="12"/>
          </p:nvPr>
        </p:nvSpPr>
        <p:spPr/>
        <p:txBody>
          <a:bodyPr/>
          <a:lstStyle/>
          <a:p>
            <a:fld id="{7E247706-0B75-4A2C-B64A-F22B5ABCEF5E}" type="slidenum">
              <a:rPr lang="en-US" smtClean="0"/>
              <a:t>‹#›</a:t>
            </a:fld>
            <a:endParaRPr lang="en-US"/>
          </a:p>
        </p:txBody>
      </p:sp>
    </p:spTree>
    <p:extLst>
      <p:ext uri="{BB962C8B-B14F-4D97-AF65-F5344CB8AC3E}">
        <p14:creationId xmlns:p14="http://schemas.microsoft.com/office/powerpoint/2010/main" val="205113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BE70-7A02-4850-B87D-CC46ED472D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D775F5-101D-47F8-9098-0A087CD37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2F1F26-4134-4944-84E4-902F73BE7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46B29A-D542-4138-B728-6AFE2D86F377}"/>
              </a:ext>
            </a:extLst>
          </p:cNvPr>
          <p:cNvSpPr>
            <a:spLocks noGrp="1"/>
          </p:cNvSpPr>
          <p:nvPr>
            <p:ph type="dt" sz="half" idx="10"/>
          </p:nvPr>
        </p:nvSpPr>
        <p:spPr/>
        <p:txBody>
          <a:bodyPr/>
          <a:lstStyle/>
          <a:p>
            <a:fld id="{79B76DCE-8160-4A4E-AF13-913F2290CFC1}" type="datetimeFigureOut">
              <a:rPr lang="en-US" smtClean="0"/>
              <a:t>10/9/2020</a:t>
            </a:fld>
            <a:endParaRPr lang="en-US"/>
          </a:p>
        </p:txBody>
      </p:sp>
      <p:sp>
        <p:nvSpPr>
          <p:cNvPr id="6" name="Footer Placeholder 5">
            <a:extLst>
              <a:ext uri="{FF2B5EF4-FFF2-40B4-BE49-F238E27FC236}">
                <a16:creationId xmlns:a16="http://schemas.microsoft.com/office/drawing/2014/main" id="{024EE790-1F9D-4D42-AF67-3CF5DE8D8D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010D02-701A-4CF5-978D-139F2D57B3FE}"/>
              </a:ext>
            </a:extLst>
          </p:cNvPr>
          <p:cNvSpPr>
            <a:spLocks noGrp="1"/>
          </p:cNvSpPr>
          <p:nvPr>
            <p:ph type="sldNum" sz="quarter" idx="12"/>
          </p:nvPr>
        </p:nvSpPr>
        <p:spPr/>
        <p:txBody>
          <a:bodyPr/>
          <a:lstStyle/>
          <a:p>
            <a:fld id="{7E247706-0B75-4A2C-B64A-F22B5ABCEF5E}" type="slidenum">
              <a:rPr lang="en-US" smtClean="0"/>
              <a:t>‹#›</a:t>
            </a:fld>
            <a:endParaRPr lang="en-US"/>
          </a:p>
        </p:txBody>
      </p:sp>
    </p:spTree>
    <p:extLst>
      <p:ext uri="{BB962C8B-B14F-4D97-AF65-F5344CB8AC3E}">
        <p14:creationId xmlns:p14="http://schemas.microsoft.com/office/powerpoint/2010/main" val="266845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9E6C6-8547-4038-991A-FC4A3CEDE1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9D3163-6A1E-4A23-8220-5382576B9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FAE225-873D-48CF-8DAC-26902E2B6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8AC0B3-FF80-44B2-B3F5-7E8ACD09D721}"/>
              </a:ext>
            </a:extLst>
          </p:cNvPr>
          <p:cNvSpPr>
            <a:spLocks noGrp="1"/>
          </p:cNvSpPr>
          <p:nvPr>
            <p:ph type="dt" sz="half" idx="10"/>
          </p:nvPr>
        </p:nvSpPr>
        <p:spPr/>
        <p:txBody>
          <a:bodyPr/>
          <a:lstStyle/>
          <a:p>
            <a:fld id="{79B76DCE-8160-4A4E-AF13-913F2290CFC1}" type="datetimeFigureOut">
              <a:rPr lang="en-US" smtClean="0"/>
              <a:t>10/9/2020</a:t>
            </a:fld>
            <a:endParaRPr lang="en-US"/>
          </a:p>
        </p:txBody>
      </p:sp>
      <p:sp>
        <p:nvSpPr>
          <p:cNvPr id="6" name="Footer Placeholder 5">
            <a:extLst>
              <a:ext uri="{FF2B5EF4-FFF2-40B4-BE49-F238E27FC236}">
                <a16:creationId xmlns:a16="http://schemas.microsoft.com/office/drawing/2014/main" id="{948BB9E9-3934-45FE-964E-8A7BA075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097E56-A302-41CE-BF61-4B054F4A71C9}"/>
              </a:ext>
            </a:extLst>
          </p:cNvPr>
          <p:cNvSpPr>
            <a:spLocks noGrp="1"/>
          </p:cNvSpPr>
          <p:nvPr>
            <p:ph type="sldNum" sz="quarter" idx="12"/>
          </p:nvPr>
        </p:nvSpPr>
        <p:spPr/>
        <p:txBody>
          <a:bodyPr/>
          <a:lstStyle/>
          <a:p>
            <a:fld id="{7E247706-0B75-4A2C-B64A-F22B5ABCEF5E}" type="slidenum">
              <a:rPr lang="en-US" smtClean="0"/>
              <a:t>‹#›</a:t>
            </a:fld>
            <a:endParaRPr lang="en-US"/>
          </a:p>
        </p:txBody>
      </p:sp>
    </p:spTree>
    <p:extLst>
      <p:ext uri="{BB962C8B-B14F-4D97-AF65-F5344CB8AC3E}">
        <p14:creationId xmlns:p14="http://schemas.microsoft.com/office/powerpoint/2010/main" val="29521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75E6D-2F41-4E7F-9E60-0BD145C08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0A1BBB-33E0-4D28-A9C6-ED9E6F722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2603E-3A52-4252-A166-C1B8345941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76DCE-8160-4A4E-AF13-913F2290CFC1}" type="datetimeFigureOut">
              <a:rPr lang="en-US" smtClean="0"/>
              <a:t>10/9/2020</a:t>
            </a:fld>
            <a:endParaRPr lang="en-US"/>
          </a:p>
        </p:txBody>
      </p:sp>
      <p:sp>
        <p:nvSpPr>
          <p:cNvPr id="5" name="Footer Placeholder 4">
            <a:extLst>
              <a:ext uri="{FF2B5EF4-FFF2-40B4-BE49-F238E27FC236}">
                <a16:creationId xmlns:a16="http://schemas.microsoft.com/office/drawing/2014/main" id="{7EF3CFCD-3D1B-4693-8A07-B45C62E94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4965BF-4CC3-4246-B64D-8E04782999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47706-0B75-4A2C-B64A-F22B5ABCEF5E}" type="slidenum">
              <a:rPr lang="en-US" smtClean="0"/>
              <a:t>‹#›</a:t>
            </a:fld>
            <a:endParaRPr lang="en-US"/>
          </a:p>
        </p:txBody>
      </p:sp>
    </p:spTree>
    <p:extLst>
      <p:ext uri="{BB962C8B-B14F-4D97-AF65-F5344CB8AC3E}">
        <p14:creationId xmlns:p14="http://schemas.microsoft.com/office/powerpoint/2010/main" val="86401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gardner.senate.gov/"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elch.house.gov/"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house.gov/"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alex.piper@mail.house.gov"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mailto:jjohnson@ifma.org" TargetMode="External"/><Relationship Id="rId4" Type="http://schemas.openxmlformats.org/officeDocument/2006/relationships/hyperlink" Target="http://www.ifma.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natlawreview.com/article/virginia-paves-way-emergency-temporary-standards-workplac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hyperlink" Target="mailto:jjohnson@ifma.or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605051"/>
            <a:ext cx="4373205" cy="1428465"/>
          </a:xfrm>
        </p:spPr>
        <p:txBody>
          <a:bodyPr vert="horz" lIns="91440" tIns="45720" rIns="91440" bIns="45720" rtlCol="0" anchor="ctr">
            <a:normAutofit/>
          </a:bodyPr>
          <a:lstStyle/>
          <a:p>
            <a:pPr algn="ctr">
              <a:spcBef>
                <a:spcPts val="600"/>
              </a:spcBef>
              <a:spcAft>
                <a:spcPts val="600"/>
              </a:spcAft>
            </a:pPr>
            <a:r>
              <a:rPr lang="en-US" sz="2600" dirty="0">
                <a:latin typeface="Arial" panose="020B0604020202020204" pitchFamily="34" charset="0"/>
                <a:cs typeface="Arial" panose="020B0604020202020204" pitchFamily="34" charset="0"/>
              </a:rPr>
              <a:t>Public Policy Forum 2020</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Welcome to the Show that Never Ends </a:t>
            </a:r>
            <a:r>
              <a:rPr lang="en-US" sz="2600" dirty="0" err="1">
                <a:latin typeface="Arial" panose="020B0604020202020204" pitchFamily="34" charset="0"/>
                <a:cs typeface="Arial" panose="020B0604020202020204" pitchFamily="34" charset="0"/>
              </a:rPr>
              <a:t>Ends</a:t>
            </a:r>
            <a:r>
              <a:rPr lang="en-US" sz="2600" dirty="0">
                <a:latin typeface="Arial" panose="020B0604020202020204" pitchFamily="34" charset="0"/>
                <a:cs typeface="Arial" panose="020B0604020202020204" pitchFamily="34" charset="0"/>
              </a:rPr>
              <a:t>  </a:t>
            </a:r>
          </a:p>
        </p:txBody>
      </p:sp>
      <p:grpSp>
        <p:nvGrpSpPr>
          <p:cNvPr id="23"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5"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0719" y="2330505"/>
            <a:ext cx="4559425" cy="3979585"/>
          </a:xfrm>
          <a:prstGeom prst="rect">
            <a:avLst/>
          </a:prstGeom>
        </p:spPr>
        <p:txBody>
          <a:bodyPr vert="horz" lIns="91440" tIns="45720" rIns="91440" bIns="45720" rtlCol="0" anchor="ctr">
            <a:normAutofit/>
          </a:bodyPr>
          <a:lstStyle/>
          <a:p>
            <a:pPr>
              <a:lnSpc>
                <a:spcPct val="90000"/>
              </a:lnSpc>
              <a:spcAft>
                <a:spcPts val="600"/>
              </a:spcAft>
            </a:pPr>
            <a:r>
              <a:rPr lang="en-US" sz="2400" dirty="0">
                <a:latin typeface="Arial" panose="020B0604020202020204" pitchFamily="34" charset="0"/>
                <a:cs typeface="Arial" panose="020B0604020202020204" pitchFamily="34" charset="0"/>
              </a:rPr>
              <a:t>Let us never forget that government is ourselves and not an alien power over us. The ultimate rulers of our democracy are not the President or the Senators and Congressmen and government officials, but the voters of this country.”</a:t>
            </a:r>
          </a:p>
          <a:p>
            <a:pPr>
              <a:lnSpc>
                <a:spcPct val="90000"/>
              </a:lnSpc>
              <a:spcAft>
                <a:spcPts val="600"/>
              </a:spcAft>
            </a:pPr>
            <a:r>
              <a:rPr lang="en-US" sz="2400" dirty="0">
                <a:latin typeface="Arial" panose="020B0604020202020204" pitchFamily="34" charset="0"/>
                <a:cs typeface="Arial" panose="020B0604020202020204" pitchFamily="34" charset="0"/>
              </a:rPr>
              <a:t>- Franklin D. Roosevelt </a:t>
            </a:r>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2F5F5E8F-783A-49FA-BFAD-D6599361080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126" r="21226" b="-1"/>
          <a:stretch/>
        </p:blipFill>
        <p:spPr>
          <a:xfrm>
            <a:off x="5977788" y="799352"/>
            <a:ext cx="5425410" cy="5259296"/>
          </a:xfrm>
          <a:prstGeom prst="rect">
            <a:avLst/>
          </a:prstGeom>
        </p:spPr>
      </p:pic>
    </p:spTree>
    <p:extLst>
      <p:ext uri="{BB962C8B-B14F-4D97-AF65-F5344CB8AC3E}">
        <p14:creationId xmlns:p14="http://schemas.microsoft.com/office/powerpoint/2010/main" val="2133987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37125"/>
            <a:ext cx="3163824" cy="5256371"/>
          </a:xfrm>
        </p:spPr>
        <p:txBody>
          <a:bodyPr>
            <a:normAutofit/>
          </a:bodyPr>
          <a:lstStyle/>
          <a:p>
            <a:r>
              <a:rPr lang="en-US">
                <a:solidFill>
                  <a:schemeClr val="bg1"/>
                </a:solidFill>
              </a:rPr>
              <a:t>Objectives: </a:t>
            </a:r>
          </a:p>
        </p:txBody>
      </p:sp>
      <p:graphicFrame>
        <p:nvGraphicFramePr>
          <p:cNvPr id="5" name="Content Placeholder 2">
            <a:extLst>
              <a:ext uri="{FF2B5EF4-FFF2-40B4-BE49-F238E27FC236}">
                <a16:creationId xmlns:a16="http://schemas.microsoft.com/office/drawing/2014/main" id="{FED5EE0F-05D0-43B8-9037-E70B645C4EC3}"/>
              </a:ext>
            </a:extLst>
          </p:cNvPr>
          <p:cNvGraphicFramePr>
            <a:graphicFrameLocks noGrp="1"/>
          </p:cNvGraphicFramePr>
          <p:nvPr>
            <p:ph idx="1"/>
            <p:extLst>
              <p:ext uri="{D42A27DB-BD31-4B8C-83A1-F6EECF244321}">
                <p14:modId xmlns:p14="http://schemas.microsoft.com/office/powerpoint/2010/main" val="277420424"/>
              </p:ext>
            </p:extLst>
          </p:nvPr>
        </p:nvGraphicFramePr>
        <p:xfrm>
          <a:off x="4517136" y="303591"/>
          <a:ext cx="7242048"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22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1DD35C-6DE6-4471-9F16-B6EB0B0A995C}"/>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FM Successes in Washington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4DDDC59C-0E2E-4FEC-85C4-90C5D04960AF}"/>
              </a:ext>
            </a:extLst>
          </p:cNvPr>
          <p:cNvSpPr>
            <a:spLocks noGrp="1"/>
          </p:cNvSpPr>
          <p:nvPr>
            <p:ph idx="1"/>
          </p:nvPr>
        </p:nvSpPr>
        <p:spPr>
          <a:xfrm>
            <a:off x="5221862" y="1388977"/>
            <a:ext cx="5948831" cy="5222215"/>
          </a:xfrm>
        </p:spPr>
        <p:txBody>
          <a:bodyPr anchor="ctr">
            <a:noAutofit/>
          </a:bodyPr>
          <a:lstStyle/>
          <a:p>
            <a:pPr marL="0" indent="0">
              <a:spcBef>
                <a:spcPts val="0"/>
              </a:spcBef>
              <a:spcAft>
                <a:spcPts val="300"/>
              </a:spcAft>
              <a:buNone/>
            </a:pPr>
            <a:r>
              <a:rPr lang="en-US" sz="1400" dirty="0">
                <a:solidFill>
                  <a:srgbClr val="FEFFFF"/>
                </a:solidFill>
                <a:latin typeface="Arial" panose="020B0604020202020204" pitchFamily="34" charset="0"/>
                <a:cs typeface="Arial" panose="020B0604020202020204" pitchFamily="34" charset="0"/>
              </a:rPr>
              <a:t> </a:t>
            </a:r>
          </a:p>
          <a:p>
            <a:pPr>
              <a:spcBef>
                <a:spcPts val="0"/>
              </a:spcBef>
              <a:spcAft>
                <a:spcPts val="300"/>
              </a:spcAft>
            </a:pPr>
            <a:r>
              <a:rPr lang="en-US" sz="1400" dirty="0">
                <a:solidFill>
                  <a:srgbClr val="FEFFFF"/>
                </a:solidFill>
                <a:latin typeface="Arial" panose="020B0604020202020204" pitchFamily="34" charset="0"/>
                <a:cs typeface="Arial" panose="020B0604020202020204" pitchFamily="34" charset="0"/>
              </a:rPr>
              <a:t>Federal Buildings Personnel Training Act (FBPTA) PL 111-308 </a:t>
            </a:r>
          </a:p>
          <a:p>
            <a:pPr lvl="1">
              <a:spcBef>
                <a:spcPts val="0"/>
              </a:spcBef>
              <a:spcAft>
                <a:spcPts val="300"/>
              </a:spcAft>
            </a:pPr>
            <a:r>
              <a:rPr lang="en-US" sz="1400" dirty="0">
                <a:solidFill>
                  <a:srgbClr val="FEFFFF"/>
                </a:solidFill>
                <a:latin typeface="Arial" panose="020B0604020202020204" pitchFamily="34" charset="0"/>
                <a:cs typeface="Arial" panose="020B0604020202020204" pitchFamily="34" charset="0"/>
              </a:rPr>
              <a:t>Requires Education Training and Certification for Federal FM’s</a:t>
            </a:r>
          </a:p>
          <a:p>
            <a:pPr lvl="1">
              <a:spcBef>
                <a:spcPts val="0"/>
              </a:spcBef>
              <a:spcAft>
                <a:spcPts val="300"/>
              </a:spcAft>
            </a:pPr>
            <a:r>
              <a:rPr lang="en-US" sz="1400" dirty="0">
                <a:solidFill>
                  <a:srgbClr val="FEFFFF"/>
                </a:solidFill>
                <a:latin typeface="Arial" panose="020B0604020202020204" pitchFamily="34" charset="0"/>
                <a:cs typeface="Arial" panose="020B0604020202020204" pitchFamily="34" charset="0"/>
              </a:rPr>
              <a:t>Must Demonstrate Competency through education/ credentials </a:t>
            </a:r>
          </a:p>
          <a:p>
            <a:pPr lvl="1">
              <a:spcBef>
                <a:spcPts val="0"/>
              </a:spcBef>
              <a:spcAft>
                <a:spcPts val="300"/>
              </a:spcAft>
            </a:pPr>
            <a:r>
              <a:rPr lang="en-US" sz="1400" dirty="0">
                <a:solidFill>
                  <a:srgbClr val="FEFFFF"/>
                </a:solidFill>
                <a:latin typeface="Arial" panose="020B0604020202020204" pitchFamily="34" charset="0"/>
                <a:cs typeface="Arial" panose="020B0604020202020204" pitchFamily="34" charset="0"/>
              </a:rPr>
              <a:t>Affects 80,000 Federal Employees and More than 100,000 Federal Contractors </a:t>
            </a:r>
          </a:p>
          <a:p>
            <a:pPr>
              <a:spcBef>
                <a:spcPts val="0"/>
              </a:spcBef>
              <a:spcAft>
                <a:spcPts val="300"/>
              </a:spcAft>
            </a:pPr>
            <a:r>
              <a:rPr lang="en-US" sz="1400" dirty="0">
                <a:solidFill>
                  <a:srgbClr val="FEFFFF"/>
                </a:solidFill>
                <a:latin typeface="Arial" panose="020B0604020202020204" pitchFamily="34" charset="0"/>
                <a:cs typeface="Arial" panose="020B0604020202020204" pitchFamily="34" charset="0"/>
              </a:rPr>
              <a:t>Federal Asset Sale and Transfer Act (FASTA) PL 115-578 </a:t>
            </a:r>
          </a:p>
          <a:p>
            <a:pPr lvl="1">
              <a:spcBef>
                <a:spcPts val="0"/>
              </a:spcBef>
              <a:spcAft>
                <a:spcPts val="300"/>
              </a:spcAft>
            </a:pPr>
            <a:r>
              <a:rPr lang="en-US" sz="1400" dirty="0">
                <a:solidFill>
                  <a:srgbClr val="FEFFFF"/>
                </a:solidFill>
                <a:latin typeface="Arial" panose="020B0604020202020204" pitchFamily="34" charset="0"/>
                <a:cs typeface="Arial" panose="020B0604020202020204" pitchFamily="34" charset="0"/>
              </a:rPr>
              <a:t>Requires realignment of federal civilian real estate portfolio </a:t>
            </a:r>
          </a:p>
          <a:p>
            <a:pPr lvl="1">
              <a:spcBef>
                <a:spcPts val="0"/>
              </a:spcBef>
              <a:spcAft>
                <a:spcPts val="300"/>
              </a:spcAft>
            </a:pPr>
            <a:r>
              <a:rPr lang="en-US" sz="1400" dirty="0">
                <a:solidFill>
                  <a:srgbClr val="FEFFFF"/>
                </a:solidFill>
                <a:latin typeface="Arial" panose="020B0604020202020204" pitchFamily="34" charset="0"/>
                <a:cs typeface="Arial" panose="020B0604020202020204" pitchFamily="34" charset="0"/>
              </a:rPr>
              <a:t>Establishes Independent Board </a:t>
            </a:r>
          </a:p>
          <a:p>
            <a:pPr lvl="1">
              <a:spcBef>
                <a:spcPts val="0"/>
              </a:spcBef>
              <a:spcAft>
                <a:spcPts val="300"/>
              </a:spcAft>
            </a:pPr>
            <a:r>
              <a:rPr lang="en-US" sz="1400" dirty="0">
                <a:solidFill>
                  <a:srgbClr val="FEFFFF"/>
                </a:solidFill>
                <a:latin typeface="Arial" panose="020B0604020202020204" pitchFamily="34" charset="0"/>
                <a:cs typeface="Arial" panose="020B0604020202020204" pitchFamily="34" charset="0"/>
              </a:rPr>
              <a:t>Dispose of excess property and retain saving </a:t>
            </a:r>
          </a:p>
          <a:p>
            <a:pPr>
              <a:spcBef>
                <a:spcPts val="0"/>
              </a:spcBef>
              <a:spcAft>
                <a:spcPts val="300"/>
              </a:spcAft>
            </a:pPr>
            <a:r>
              <a:rPr lang="en-US" sz="1400" dirty="0">
                <a:solidFill>
                  <a:srgbClr val="FEFFFF"/>
                </a:solidFill>
                <a:latin typeface="Arial" panose="020B0604020202020204" pitchFamily="34" charset="0"/>
                <a:cs typeface="Arial" panose="020B0604020202020204" pitchFamily="34" charset="0"/>
              </a:rPr>
              <a:t>Federal Property Management Reform Act</a:t>
            </a:r>
          </a:p>
          <a:p>
            <a:pPr lvl="1">
              <a:spcBef>
                <a:spcPts val="0"/>
              </a:spcBef>
              <a:spcAft>
                <a:spcPts val="300"/>
              </a:spcAft>
            </a:pPr>
            <a:r>
              <a:rPr lang="en-US" sz="1400" dirty="0">
                <a:solidFill>
                  <a:srgbClr val="FEFFFF"/>
                </a:solidFill>
                <a:latin typeface="Arial" panose="020B0604020202020204" pitchFamily="34" charset="0"/>
                <a:cs typeface="Arial" panose="020B0604020202020204" pitchFamily="34" charset="0"/>
              </a:rPr>
              <a:t>Codify Federal Real Property Council </a:t>
            </a:r>
          </a:p>
          <a:p>
            <a:pPr lvl="1">
              <a:spcBef>
                <a:spcPts val="0"/>
              </a:spcBef>
              <a:spcAft>
                <a:spcPts val="300"/>
              </a:spcAft>
            </a:pPr>
            <a:r>
              <a:rPr lang="en-US" sz="1400" dirty="0">
                <a:solidFill>
                  <a:srgbClr val="FEFFFF"/>
                </a:solidFill>
                <a:latin typeface="Arial" panose="020B0604020202020204" pitchFamily="34" charset="0"/>
                <a:cs typeface="Arial" panose="020B0604020202020204" pitchFamily="34" charset="0"/>
              </a:rPr>
              <a:t>Track Inventory, space utilization metrics  </a:t>
            </a:r>
          </a:p>
          <a:p>
            <a:pPr>
              <a:spcBef>
                <a:spcPts val="0"/>
              </a:spcBef>
              <a:spcAft>
                <a:spcPts val="300"/>
              </a:spcAft>
            </a:pPr>
            <a:r>
              <a:rPr lang="en-US" sz="1400" dirty="0">
                <a:solidFill>
                  <a:srgbClr val="FEFFFF"/>
                </a:solidFill>
                <a:latin typeface="Arial" panose="020B0604020202020204" pitchFamily="34" charset="0"/>
                <a:cs typeface="Arial" panose="020B0604020202020204" pitchFamily="34" charset="0"/>
              </a:rPr>
              <a:t>VA Mission Act</a:t>
            </a:r>
          </a:p>
          <a:p>
            <a:pPr lvl="1">
              <a:spcBef>
                <a:spcPts val="0"/>
              </a:spcBef>
              <a:spcAft>
                <a:spcPts val="300"/>
              </a:spcAft>
            </a:pPr>
            <a:r>
              <a:rPr lang="en-US" sz="1400" dirty="0">
                <a:solidFill>
                  <a:srgbClr val="FEFFFF"/>
                </a:solidFill>
                <a:latin typeface="Arial" panose="020B0604020202020204" pitchFamily="34" charset="0"/>
                <a:cs typeface="Arial" panose="020B0604020202020204" pitchFamily="34" charset="0"/>
              </a:rPr>
              <a:t>Requires VA (One of IFMA’s Bigger Customers) to invest in FM education </a:t>
            </a:r>
          </a:p>
          <a:p>
            <a:pPr>
              <a:spcBef>
                <a:spcPts val="0"/>
              </a:spcBef>
              <a:spcAft>
                <a:spcPts val="300"/>
              </a:spcAft>
            </a:pPr>
            <a:r>
              <a:rPr lang="en-US" sz="1400" dirty="0">
                <a:solidFill>
                  <a:srgbClr val="FEFFFF"/>
                </a:solidFill>
                <a:latin typeface="Arial" panose="020B0604020202020204" pitchFamily="34" charset="0"/>
                <a:cs typeface="Arial" panose="020B0604020202020204" pitchFamily="34" charset="0"/>
              </a:rPr>
              <a:t>IFMA Elected as Chair of the  High-Performance Buildings Congressional Caucus </a:t>
            </a:r>
          </a:p>
          <a:p>
            <a:pPr>
              <a:spcBef>
                <a:spcPts val="0"/>
              </a:spcBef>
              <a:spcAft>
                <a:spcPts val="300"/>
              </a:spcAft>
            </a:pPr>
            <a:r>
              <a:rPr lang="en-US" sz="1400" dirty="0">
                <a:solidFill>
                  <a:srgbClr val="FEFFFF"/>
                </a:solidFill>
                <a:latin typeface="Arial" panose="020B0604020202020204" pitchFamily="34" charset="0"/>
                <a:cs typeface="Arial" panose="020B0604020202020204" pitchFamily="34" charset="0"/>
              </a:rPr>
              <a:t>New BLS SOC Code for FM </a:t>
            </a:r>
          </a:p>
          <a:p>
            <a:pPr lvl="1">
              <a:spcBef>
                <a:spcPts val="0"/>
              </a:spcBef>
              <a:spcAft>
                <a:spcPts val="300"/>
              </a:spcAft>
            </a:pPr>
            <a:r>
              <a:rPr lang="en-US" sz="1400" dirty="0">
                <a:solidFill>
                  <a:srgbClr val="FEFFFF"/>
                </a:solidFill>
                <a:latin typeface="Arial" panose="020B0604020202020204" pitchFamily="34" charset="0"/>
                <a:cs typeface="Arial" panose="020B0604020202020204" pitchFamily="34" charset="0"/>
              </a:rPr>
              <a:t>2018 Update to the Bureau of Labor Statistics Standard Occupational Classification Contains new job classification for FM </a:t>
            </a:r>
          </a:p>
          <a:p>
            <a:pPr>
              <a:spcBef>
                <a:spcPts val="0"/>
              </a:spcBef>
              <a:spcAft>
                <a:spcPts val="300"/>
              </a:spcAft>
            </a:pPr>
            <a:r>
              <a:rPr lang="en-US" sz="1400" dirty="0">
                <a:solidFill>
                  <a:srgbClr val="FEFFFF"/>
                </a:solidFill>
                <a:latin typeface="Arial" panose="020B0604020202020204" pitchFamily="34" charset="0"/>
                <a:cs typeface="Arial" panose="020B0604020202020204" pitchFamily="34" charset="0"/>
              </a:rPr>
              <a:t>FM Recognized as Critical Essential Workforce During COVID-19 Pandemic </a:t>
            </a:r>
          </a:p>
          <a:p>
            <a:pPr>
              <a:spcBef>
                <a:spcPts val="0"/>
              </a:spcBef>
              <a:spcAft>
                <a:spcPts val="300"/>
              </a:spcAft>
            </a:pPr>
            <a:endParaRPr lang="en-US" sz="1400" dirty="0">
              <a:solidFill>
                <a:srgbClr val="FE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335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11E382-FA3C-4390-AE78-C8AC9CBF24FB}"/>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IFMA Public Sector Partners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1EB252A-85B8-4A38-B1E3-26994C17956D}"/>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U.S. Department of State</a:t>
            </a:r>
          </a:p>
          <a:p>
            <a:r>
              <a:rPr lang="en-US" sz="2400" dirty="0">
                <a:solidFill>
                  <a:srgbClr val="FEFFFF"/>
                </a:solidFill>
              </a:rPr>
              <a:t>Department of Veterans Affairs </a:t>
            </a:r>
          </a:p>
          <a:p>
            <a:r>
              <a:rPr lang="en-US" sz="2400" dirty="0">
                <a:solidFill>
                  <a:srgbClr val="FEFFFF"/>
                </a:solidFill>
                <a:latin typeface="Arial" panose="020B0604020202020204" pitchFamily="34" charset="0"/>
                <a:cs typeface="Arial" panose="020B0604020202020204" pitchFamily="34" charset="0"/>
              </a:rPr>
              <a:t>Department</a:t>
            </a:r>
            <a:r>
              <a:rPr lang="en-US" sz="2400" dirty="0">
                <a:solidFill>
                  <a:srgbClr val="FEFFFF"/>
                </a:solidFill>
              </a:rPr>
              <a:t> of Labor </a:t>
            </a:r>
          </a:p>
          <a:p>
            <a:r>
              <a:rPr lang="en-US" sz="2400" dirty="0">
                <a:solidFill>
                  <a:srgbClr val="FEFFFF"/>
                </a:solidFill>
              </a:rPr>
              <a:t>General Services Administration </a:t>
            </a:r>
          </a:p>
          <a:p>
            <a:r>
              <a:rPr lang="en-US" sz="2400" dirty="0">
                <a:solidFill>
                  <a:srgbClr val="FEFFFF"/>
                </a:solidFill>
              </a:rPr>
              <a:t>Department of Homeland Security </a:t>
            </a:r>
          </a:p>
          <a:p>
            <a:r>
              <a:rPr lang="en-US" sz="2400" dirty="0">
                <a:solidFill>
                  <a:srgbClr val="FEFFFF"/>
                </a:solidFill>
              </a:rPr>
              <a:t>Architect of the Capitol </a:t>
            </a:r>
          </a:p>
          <a:p>
            <a:r>
              <a:rPr lang="en-US" sz="2400" dirty="0">
                <a:solidFill>
                  <a:srgbClr val="FEFFFF"/>
                </a:solidFill>
              </a:rPr>
              <a:t>Social Security Administration </a:t>
            </a:r>
          </a:p>
          <a:p>
            <a:r>
              <a:rPr lang="en-US" sz="2400" dirty="0">
                <a:solidFill>
                  <a:srgbClr val="FEFFFF"/>
                </a:solidFill>
              </a:rPr>
              <a:t>Department of Energy</a:t>
            </a:r>
          </a:p>
          <a:p>
            <a:r>
              <a:rPr lang="en-US" sz="2400" dirty="0">
                <a:solidFill>
                  <a:srgbClr val="FEFFFF"/>
                </a:solidFill>
              </a:rPr>
              <a:t>Department of Health and Human Services </a:t>
            </a:r>
          </a:p>
          <a:p>
            <a:endParaRPr lang="en-US" sz="2400" dirty="0">
              <a:solidFill>
                <a:srgbClr val="FEFFFF"/>
              </a:solidFill>
            </a:endParaRPr>
          </a:p>
        </p:txBody>
      </p:sp>
    </p:spTree>
    <p:extLst>
      <p:ext uri="{BB962C8B-B14F-4D97-AF65-F5344CB8AC3E}">
        <p14:creationId xmlns:p14="http://schemas.microsoft.com/office/powerpoint/2010/main" val="2045941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EA0D74-1F42-4913-95F0-7FD75901B847}"/>
              </a:ext>
            </a:extLst>
          </p:cNvPr>
          <p:cNvSpPr>
            <a:spLocks noGrp="1"/>
          </p:cNvSpPr>
          <p:nvPr>
            <p:ph type="title"/>
          </p:nvPr>
        </p:nvSpPr>
        <p:spPr>
          <a:xfrm>
            <a:off x="1075767" y="1188637"/>
            <a:ext cx="2988234" cy="4480726"/>
          </a:xfrm>
        </p:spPr>
        <p:txBody>
          <a:bodyPr>
            <a:normAutofit/>
          </a:bodyPr>
          <a:lstStyle/>
          <a:p>
            <a:pPr algn="r"/>
            <a:r>
              <a:rPr lang="en-US" sz="6600"/>
              <a:t>IFMA 2020 Focus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032A1E-85D3-406E-A485-2529D8992519}"/>
              </a:ext>
            </a:extLst>
          </p:cNvPr>
          <p:cNvSpPr>
            <a:spLocks noGrp="1"/>
          </p:cNvSpPr>
          <p:nvPr>
            <p:ph idx="1"/>
          </p:nvPr>
        </p:nvSpPr>
        <p:spPr>
          <a:xfrm>
            <a:off x="5044868" y="801108"/>
            <a:ext cx="4702848" cy="5209130"/>
          </a:xfrm>
        </p:spPr>
        <p:txBody>
          <a:bodyPr anchor="ctr">
            <a:noAutofit/>
          </a:bodyPr>
          <a:lstStyle/>
          <a:p>
            <a:r>
              <a:rPr lang="en-US" sz="1800" dirty="0">
                <a:latin typeface="Arial" panose="020B0604020202020204" pitchFamily="34" charset="0"/>
                <a:cs typeface="Arial" panose="020B0604020202020204" pitchFamily="34" charset="0"/>
              </a:rPr>
              <a:t>Continued to Implement Public Buildings Reform and Savings Act</a:t>
            </a:r>
          </a:p>
          <a:p>
            <a:r>
              <a:rPr lang="en-US" sz="1800" dirty="0">
                <a:latin typeface="Arial" panose="020B0604020202020204" pitchFamily="34" charset="0"/>
                <a:cs typeface="Arial" panose="020B0604020202020204" pitchFamily="34" charset="0"/>
              </a:rPr>
              <a:t>Work with Agencies to Support FBPTA implementation – OBO, AOC, VA  </a:t>
            </a:r>
          </a:p>
          <a:p>
            <a:r>
              <a:rPr lang="en-US" sz="1800" dirty="0">
                <a:latin typeface="Arial" panose="020B0604020202020204" pitchFamily="34" charset="0"/>
                <a:cs typeface="Arial" panose="020B0604020202020204" pitchFamily="34" charset="0"/>
              </a:rPr>
              <a:t>Broad Based Lease Reform Bill </a:t>
            </a:r>
          </a:p>
          <a:p>
            <a:r>
              <a:rPr lang="en-US" sz="1800" dirty="0">
                <a:latin typeface="Arial" panose="020B0604020202020204" pitchFamily="34" charset="0"/>
                <a:cs typeface="Arial" panose="020B0604020202020204" pitchFamily="34" charset="0"/>
              </a:rPr>
              <a:t>Buildings and Building Systems as Infrastructure</a:t>
            </a:r>
          </a:p>
          <a:p>
            <a:r>
              <a:rPr lang="en-US" sz="1800" dirty="0">
                <a:latin typeface="Arial" panose="020B0604020202020204" pitchFamily="34" charset="0"/>
                <a:cs typeface="Arial" panose="020B0604020202020204" pitchFamily="34" charset="0"/>
              </a:rPr>
              <a:t>Oversight Hearings on VA, GSA Buildings </a:t>
            </a:r>
          </a:p>
          <a:p>
            <a:r>
              <a:rPr lang="en-US" sz="1800" dirty="0">
                <a:latin typeface="Arial" panose="020B0604020202020204" pitchFamily="34" charset="0"/>
                <a:cs typeface="Arial" panose="020B0604020202020204" pitchFamily="34" charset="0"/>
              </a:rPr>
              <a:t>Continue to Build Relationships with New Members </a:t>
            </a:r>
          </a:p>
          <a:p>
            <a:r>
              <a:rPr lang="en-US" sz="1800" dirty="0">
                <a:latin typeface="Arial" panose="020B0604020202020204" pitchFamily="34" charset="0"/>
                <a:cs typeface="Arial" panose="020B0604020202020204" pitchFamily="34" charset="0"/>
              </a:rPr>
              <a:t>Support Coalition Activities</a:t>
            </a:r>
          </a:p>
          <a:p>
            <a:pPr lvl="1"/>
            <a:r>
              <a:rPr lang="en-US" sz="1800" dirty="0">
                <a:latin typeface="Arial" panose="020B0604020202020204" pitchFamily="34" charset="0"/>
                <a:cs typeface="Arial" panose="020B0604020202020204" pitchFamily="34" charset="0"/>
              </a:rPr>
              <a:t>HPBCCC</a:t>
            </a:r>
          </a:p>
          <a:p>
            <a:pPr lvl="1"/>
            <a:r>
              <a:rPr lang="en-US" sz="1800" dirty="0">
                <a:latin typeface="Arial" panose="020B0604020202020204" pitchFamily="34" charset="0"/>
                <a:cs typeface="Arial" panose="020B0604020202020204" pitchFamily="34" charset="0"/>
              </a:rPr>
              <a:t>Coalition for A Sustainable Built Environment</a:t>
            </a:r>
          </a:p>
        </p:txBody>
      </p:sp>
    </p:spTree>
    <p:extLst>
      <p:ext uri="{BB962C8B-B14F-4D97-AF65-F5344CB8AC3E}">
        <p14:creationId xmlns:p14="http://schemas.microsoft.com/office/powerpoint/2010/main" val="67574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ED93-7A11-439D-A069-38D16EB873F9}"/>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1134778A-8A90-40CC-9DAB-6A2A5222B2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949" y="365125"/>
            <a:ext cx="11484243" cy="6252651"/>
          </a:xfrm>
        </p:spPr>
      </p:pic>
    </p:spTree>
    <p:extLst>
      <p:ext uri="{BB962C8B-B14F-4D97-AF65-F5344CB8AC3E}">
        <p14:creationId xmlns:p14="http://schemas.microsoft.com/office/powerpoint/2010/main" val="238451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900AA9-7159-4269-B358-ADB8DAB62229}"/>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Next Steps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72C18999-E311-462F-A1E0-E36D080114B0}"/>
              </a:ext>
            </a:extLst>
          </p:cNvPr>
          <p:cNvSpPr>
            <a:spLocks noGrp="1"/>
          </p:cNvSpPr>
          <p:nvPr>
            <p:ph idx="1"/>
          </p:nvPr>
        </p:nvSpPr>
        <p:spPr>
          <a:xfrm>
            <a:off x="5221862" y="1352302"/>
            <a:ext cx="5948831" cy="5251646"/>
          </a:xfrm>
        </p:spPr>
        <p:txBody>
          <a:bodyPr anchor="ctr">
            <a:noAutofit/>
          </a:bodyPr>
          <a:lstStyle/>
          <a:p>
            <a:pPr>
              <a:spcBef>
                <a:spcPts val="0"/>
              </a:spcBef>
              <a:spcAft>
                <a:spcPts val="300"/>
              </a:spcAft>
            </a:pPr>
            <a:r>
              <a:rPr lang="en-US" sz="1600" dirty="0">
                <a:solidFill>
                  <a:srgbClr val="FEFFFF"/>
                </a:solidFill>
                <a:effectLst/>
                <a:latin typeface="Arial" panose="020B0604020202020204" pitchFamily="34" charset="0"/>
                <a:cs typeface="Arial" panose="020B0604020202020204" pitchFamily="34" charset="0"/>
              </a:rPr>
              <a:t>Health and Economic Recovery Omnibus Emergency Solutions Act” or the “HEROES Act – Passed by House </a:t>
            </a:r>
            <a:r>
              <a:rPr lang="en-US" sz="1600" dirty="0">
                <a:solidFill>
                  <a:srgbClr val="FEFFFF"/>
                </a:solidFill>
                <a:latin typeface="Arial" panose="020B0604020202020204" pitchFamily="34" charset="0"/>
                <a:cs typeface="Arial" panose="020B0604020202020204" pitchFamily="34" charset="0"/>
              </a:rPr>
              <a:t>in May</a:t>
            </a:r>
            <a:r>
              <a:rPr lang="en-US" sz="1600" dirty="0">
                <a:solidFill>
                  <a:srgbClr val="FEFFFF"/>
                </a:solidFill>
                <a:effectLst/>
                <a:latin typeface="Arial" panose="020B0604020202020204" pitchFamily="34" charset="0"/>
                <a:cs typeface="Arial" panose="020B0604020202020204" pitchFamily="34" charset="0"/>
              </a:rPr>
              <a:t> </a:t>
            </a:r>
          </a:p>
          <a:p>
            <a:pPr lvl="1">
              <a:spcBef>
                <a:spcPts val="0"/>
              </a:spcBef>
              <a:spcAft>
                <a:spcPts val="300"/>
              </a:spcAft>
            </a:pPr>
            <a:r>
              <a:rPr lang="en-US" sz="1600" dirty="0">
                <a:solidFill>
                  <a:srgbClr val="FEFFFF"/>
                </a:solidFill>
                <a:latin typeface="Arial" panose="020B0604020202020204" pitchFamily="34" charset="0"/>
                <a:cs typeface="Arial" panose="020B0604020202020204" pitchFamily="34" charset="0"/>
              </a:rPr>
              <a:t>Appetite for more stimulus has waned, focus is now on police brutality, </a:t>
            </a:r>
            <a:r>
              <a:rPr lang="en-US" sz="1600" dirty="0" err="1">
                <a:solidFill>
                  <a:srgbClr val="FEFFFF"/>
                </a:solidFill>
                <a:latin typeface="Arial" panose="020B0604020202020204" pitchFamily="34" charset="0"/>
                <a:cs typeface="Arial" panose="020B0604020202020204" pitchFamily="34" charset="0"/>
              </a:rPr>
              <a:t>ect</a:t>
            </a:r>
            <a:r>
              <a:rPr lang="en-US" sz="1600" dirty="0">
                <a:solidFill>
                  <a:srgbClr val="FEFFFF"/>
                </a:solidFill>
                <a:latin typeface="Arial" panose="020B0604020202020204" pitchFamily="34" charset="0"/>
                <a:cs typeface="Arial" panose="020B0604020202020204" pitchFamily="34" charset="0"/>
              </a:rPr>
              <a:t>. </a:t>
            </a:r>
          </a:p>
          <a:p>
            <a:pPr lvl="1">
              <a:spcBef>
                <a:spcPts val="0"/>
              </a:spcBef>
              <a:spcAft>
                <a:spcPts val="300"/>
              </a:spcAft>
            </a:pPr>
            <a:r>
              <a:rPr lang="en-US" sz="1600" dirty="0">
                <a:solidFill>
                  <a:srgbClr val="FEFFFF"/>
                </a:solidFill>
                <a:latin typeface="Arial" panose="020B0604020202020204" pitchFamily="34" charset="0"/>
                <a:cs typeface="Arial" panose="020B0604020202020204" pitchFamily="34" charset="0"/>
              </a:rPr>
              <a:t>1800 Pages – 3 Trillion USD</a:t>
            </a:r>
          </a:p>
          <a:p>
            <a:pPr lvl="2">
              <a:spcBef>
                <a:spcPts val="0"/>
              </a:spcBef>
              <a:spcAft>
                <a:spcPts val="300"/>
              </a:spcAft>
            </a:pPr>
            <a:r>
              <a:rPr lang="en-US" sz="1600" dirty="0">
                <a:solidFill>
                  <a:srgbClr val="FEFFFF"/>
                </a:solidFill>
                <a:latin typeface="Arial" panose="020B0604020202020204" pitchFamily="34" charset="0"/>
                <a:cs typeface="Arial" panose="020B0604020202020204" pitchFamily="34" charset="0"/>
              </a:rPr>
              <a:t>1 Trillion for State and Local Governments</a:t>
            </a:r>
          </a:p>
          <a:p>
            <a:pPr lvl="2">
              <a:spcBef>
                <a:spcPts val="0"/>
              </a:spcBef>
              <a:spcAft>
                <a:spcPts val="300"/>
              </a:spcAft>
            </a:pPr>
            <a:r>
              <a:rPr lang="en-US" sz="1600" dirty="0">
                <a:solidFill>
                  <a:srgbClr val="FEFFFF"/>
                </a:solidFill>
                <a:latin typeface="Arial" panose="020B0604020202020204" pitchFamily="34" charset="0"/>
                <a:cs typeface="Arial" panose="020B0604020202020204" pitchFamily="34" charset="0"/>
              </a:rPr>
              <a:t>200 Billion Hazard Fund for Heroes Pay </a:t>
            </a:r>
          </a:p>
          <a:p>
            <a:pPr lvl="1">
              <a:spcBef>
                <a:spcPts val="0"/>
              </a:spcBef>
              <a:spcAft>
                <a:spcPts val="300"/>
              </a:spcAft>
            </a:pPr>
            <a:r>
              <a:rPr lang="en-US" sz="1600" dirty="0">
                <a:solidFill>
                  <a:srgbClr val="FEFFFF"/>
                </a:solidFill>
                <a:latin typeface="Arial" panose="020B0604020202020204" pitchFamily="34" charset="0"/>
                <a:cs typeface="Arial" panose="020B0604020202020204" pitchFamily="34" charset="0"/>
              </a:rPr>
              <a:t>Expands PPP and Adds another $650 Billion including eligibility for all 501 c’s</a:t>
            </a:r>
          </a:p>
          <a:p>
            <a:pPr lvl="1">
              <a:spcBef>
                <a:spcPts val="0"/>
              </a:spcBef>
              <a:spcAft>
                <a:spcPts val="300"/>
              </a:spcAft>
            </a:pPr>
            <a:r>
              <a:rPr lang="en-US" sz="1600" dirty="0">
                <a:solidFill>
                  <a:srgbClr val="FEFFFF"/>
                </a:solidFill>
                <a:latin typeface="Arial" panose="020B0604020202020204" pitchFamily="34" charset="0"/>
                <a:cs typeface="Arial" panose="020B0604020202020204" pitchFamily="34" charset="0"/>
              </a:rPr>
              <a:t>Extends Telework For Federal Agencies through end of year</a:t>
            </a:r>
          </a:p>
          <a:p>
            <a:pPr lvl="1">
              <a:spcBef>
                <a:spcPts val="0"/>
              </a:spcBef>
              <a:spcAft>
                <a:spcPts val="300"/>
              </a:spcAft>
            </a:pPr>
            <a:r>
              <a:rPr lang="en-US" sz="1600" dirty="0">
                <a:solidFill>
                  <a:srgbClr val="FEFFFF"/>
                </a:solidFill>
                <a:latin typeface="Arial" panose="020B0604020202020204" pitchFamily="34" charset="0"/>
                <a:cs typeface="Arial" panose="020B0604020202020204" pitchFamily="34" charset="0"/>
              </a:rPr>
              <a:t>$3.1 Billion for Workforce Training at the Department of Labor </a:t>
            </a:r>
          </a:p>
          <a:p>
            <a:pPr lvl="1">
              <a:spcBef>
                <a:spcPts val="0"/>
              </a:spcBef>
              <a:spcAft>
                <a:spcPts val="300"/>
              </a:spcAft>
            </a:pPr>
            <a:r>
              <a:rPr lang="en-US" sz="1600" dirty="0">
                <a:solidFill>
                  <a:srgbClr val="FEFFFF"/>
                </a:solidFill>
                <a:latin typeface="Arial" panose="020B0604020202020204" pitchFamily="34" charset="0"/>
                <a:cs typeface="Arial" panose="020B0604020202020204" pitchFamily="34" charset="0"/>
              </a:rPr>
              <a:t>OSHA Infection Control at Workplaces </a:t>
            </a:r>
          </a:p>
          <a:p>
            <a:pPr lvl="1">
              <a:spcBef>
                <a:spcPts val="0"/>
              </a:spcBef>
              <a:spcAft>
                <a:spcPts val="300"/>
              </a:spcAft>
            </a:pPr>
            <a:r>
              <a:rPr lang="en-US" sz="1600" dirty="0">
                <a:solidFill>
                  <a:srgbClr val="FEFFFF"/>
                </a:solidFill>
                <a:latin typeface="Arial" panose="020B0604020202020204" pitchFamily="34" charset="0"/>
                <a:cs typeface="Arial" panose="020B0604020202020204" pitchFamily="34" charset="0"/>
              </a:rPr>
              <a:t>Senate has said cost is too high, wants to address liability issues </a:t>
            </a:r>
          </a:p>
          <a:p>
            <a:pPr lvl="2">
              <a:spcBef>
                <a:spcPts val="0"/>
              </a:spcBef>
              <a:spcAft>
                <a:spcPts val="300"/>
              </a:spcAft>
            </a:pPr>
            <a:r>
              <a:rPr lang="en-US" sz="1600" dirty="0">
                <a:solidFill>
                  <a:srgbClr val="FEFFFF"/>
                </a:solidFill>
                <a:latin typeface="Arial" panose="020B0604020202020204" pitchFamily="34" charset="0"/>
                <a:cs typeface="Arial" panose="020B0604020202020204" pitchFamily="34" charset="0"/>
              </a:rPr>
              <a:t>Different States have different levels of liability for employers </a:t>
            </a:r>
          </a:p>
          <a:p>
            <a:pPr lvl="2">
              <a:spcBef>
                <a:spcPts val="0"/>
              </a:spcBef>
              <a:spcAft>
                <a:spcPts val="300"/>
              </a:spcAft>
            </a:pPr>
            <a:r>
              <a:rPr lang="en-US" sz="1600" dirty="0">
                <a:solidFill>
                  <a:srgbClr val="FEFFFF"/>
                </a:solidFill>
                <a:latin typeface="Arial" panose="020B0604020202020204" pitchFamily="34" charset="0"/>
                <a:cs typeface="Arial" panose="020B0604020202020204" pitchFamily="34" charset="0"/>
              </a:rPr>
              <a:t>Does a blanket exemption provided consistency or an excuse</a:t>
            </a:r>
          </a:p>
        </p:txBody>
      </p:sp>
    </p:spTree>
    <p:extLst>
      <p:ext uri="{BB962C8B-B14F-4D97-AF65-F5344CB8AC3E}">
        <p14:creationId xmlns:p14="http://schemas.microsoft.com/office/powerpoint/2010/main" val="1189596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02D66-7C9A-4930-AA43-F5BA6560D158}"/>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Senate COVID 4 Relief Bill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CCFF7E4-7CE7-4DBA-AC64-E55A1B719254}"/>
              </a:ext>
            </a:extLst>
          </p:cNvPr>
          <p:cNvSpPr>
            <a:spLocks noGrp="1"/>
          </p:cNvSpPr>
          <p:nvPr>
            <p:ph idx="1"/>
          </p:nvPr>
        </p:nvSpPr>
        <p:spPr>
          <a:xfrm>
            <a:off x="4447308" y="591344"/>
            <a:ext cx="6906491" cy="5585619"/>
          </a:xfrm>
        </p:spPr>
        <p:txBody>
          <a:bodyPr anchor="ctr">
            <a:normAutofit/>
          </a:bodyPr>
          <a:lstStyle/>
          <a:p>
            <a:r>
              <a:rPr lang="en-US" dirty="0">
                <a:latin typeface="Arial" panose="020B0604020202020204" pitchFamily="34" charset="0"/>
                <a:cs typeface="Arial" panose="020B0604020202020204" pitchFamily="34" charset="0"/>
              </a:rPr>
              <a:t>Protections for Employers from Liability </a:t>
            </a:r>
          </a:p>
          <a:p>
            <a:r>
              <a:rPr lang="en-US" dirty="0">
                <a:latin typeface="Arial" panose="020B0604020202020204" pitchFamily="34" charset="0"/>
                <a:cs typeface="Arial" panose="020B0604020202020204" pitchFamily="34" charset="0"/>
              </a:rPr>
              <a:t>Possible Extension of Stimulus Payments </a:t>
            </a:r>
          </a:p>
          <a:p>
            <a:r>
              <a:rPr lang="en-US" dirty="0">
                <a:latin typeface="Arial" panose="020B0604020202020204" pitchFamily="34" charset="0"/>
                <a:cs typeface="Arial" panose="020B0604020202020204" pitchFamily="34" charset="0"/>
              </a:rPr>
              <a:t>Return to Work Bonuses </a:t>
            </a:r>
          </a:p>
          <a:p>
            <a:r>
              <a:rPr lang="en-US" dirty="0">
                <a:latin typeface="Arial" panose="020B0604020202020204" pitchFamily="34" charset="0"/>
                <a:cs typeface="Arial" panose="020B0604020202020204" pitchFamily="34" charset="0"/>
              </a:rPr>
              <a:t>Support for State and Local Governments </a:t>
            </a:r>
          </a:p>
          <a:p>
            <a:r>
              <a:rPr lang="en-US" dirty="0">
                <a:latin typeface="Arial" panose="020B0604020202020204" pitchFamily="34" charset="0"/>
                <a:cs typeface="Arial" panose="020B0604020202020204" pitchFamily="34" charset="0"/>
              </a:rPr>
              <a:t>Workforce Development </a:t>
            </a:r>
          </a:p>
          <a:p>
            <a:r>
              <a:rPr lang="en-US" dirty="0">
                <a:latin typeface="Arial" panose="020B0604020202020204" pitchFamily="34" charset="0"/>
                <a:cs typeface="Arial" panose="020B0604020202020204" pitchFamily="34" charset="0"/>
              </a:rPr>
              <a:t>Adjustments for Public Sector Buildings </a:t>
            </a:r>
          </a:p>
        </p:txBody>
      </p:sp>
    </p:spTree>
    <p:extLst>
      <p:ext uri="{BB962C8B-B14F-4D97-AF65-F5344CB8AC3E}">
        <p14:creationId xmlns:p14="http://schemas.microsoft.com/office/powerpoint/2010/main" val="3118347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93C3-CB7C-4BDF-A774-EF63FF5E0EF1}"/>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Government operations and Engagement </a:t>
            </a:r>
          </a:p>
        </p:txBody>
      </p:sp>
      <p:sp>
        <p:nvSpPr>
          <p:cNvPr id="3" name="Content Placeholder 2">
            <a:extLst>
              <a:ext uri="{FF2B5EF4-FFF2-40B4-BE49-F238E27FC236}">
                <a16:creationId xmlns:a16="http://schemas.microsoft.com/office/drawing/2014/main" id="{9F2B8FF4-7C9F-497B-900A-6E1A8A5877FB}"/>
              </a:ext>
            </a:extLst>
          </p:cNvPr>
          <p:cNvSpPr>
            <a:spLocks noGrp="1"/>
          </p:cNvSpPr>
          <p:nvPr>
            <p:ph idx="1"/>
          </p:nvPr>
        </p:nvSpPr>
        <p:spPr>
          <a:xfrm>
            <a:off x="4379709" y="686862"/>
            <a:ext cx="7037591" cy="5475129"/>
          </a:xfrm>
        </p:spPr>
        <p:txBody>
          <a:bodyPr anchor="ctr">
            <a:normAutofit/>
          </a:bodyPr>
          <a:lstStyle/>
          <a:p>
            <a:r>
              <a:rPr lang="en-US" sz="2200" dirty="0"/>
              <a:t>The Way Congress works has changed but Congress is still working </a:t>
            </a:r>
          </a:p>
          <a:p>
            <a:r>
              <a:rPr lang="en-US" sz="2200" dirty="0"/>
              <a:t>Now more than ever its important to be engaged, big decisions with lasting impacts are being made every day</a:t>
            </a:r>
          </a:p>
          <a:p>
            <a:pPr lvl="1"/>
            <a:r>
              <a:rPr lang="en-US" sz="2200" dirty="0"/>
              <a:t>Reach out to members – Invite them to speak to chapters  </a:t>
            </a:r>
          </a:p>
          <a:p>
            <a:r>
              <a:rPr lang="en-US" sz="2200" dirty="0"/>
              <a:t>Congress is looking at how to work and vote remotely, but approving these changes will likely require Congress to come back and vote </a:t>
            </a:r>
          </a:p>
          <a:p>
            <a:r>
              <a:rPr lang="en-US" sz="2200" dirty="0"/>
              <a:t>Agencies are also struggling with Telework, set up for some but not all to work remotely </a:t>
            </a:r>
          </a:p>
          <a:p>
            <a:pPr lvl="1"/>
            <a:r>
              <a:rPr lang="en-US" sz="2200" dirty="0"/>
              <a:t>Telework Metrics Bill was contained in House draft of CARES act, was moved to broader discussion on government operations </a:t>
            </a:r>
          </a:p>
        </p:txBody>
      </p:sp>
    </p:spTree>
    <p:extLst>
      <p:ext uri="{BB962C8B-B14F-4D97-AF65-F5344CB8AC3E}">
        <p14:creationId xmlns:p14="http://schemas.microsoft.com/office/powerpoint/2010/main" val="355963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0D80E-8B88-4153-B732-9ADA2D4852DA}"/>
              </a:ext>
            </a:extLst>
          </p:cNvPr>
          <p:cNvSpPr>
            <a:spLocks noGrp="1"/>
          </p:cNvSpPr>
          <p:nvPr>
            <p:ph type="title"/>
          </p:nvPr>
        </p:nvSpPr>
        <p:spPr>
          <a:xfrm>
            <a:off x="1136428" y="627564"/>
            <a:ext cx="7474172" cy="1325563"/>
          </a:xfrm>
        </p:spPr>
        <p:txBody>
          <a:bodyPr>
            <a:normAutofit/>
          </a:bodyPr>
          <a:lstStyle/>
          <a:p>
            <a:r>
              <a:rPr lang="en-US"/>
              <a:t>Additional IFMA Legislative Targets </a:t>
            </a:r>
          </a:p>
        </p:txBody>
      </p:sp>
      <p:sp>
        <p:nvSpPr>
          <p:cNvPr id="3" name="Content Placeholder 2">
            <a:extLst>
              <a:ext uri="{FF2B5EF4-FFF2-40B4-BE49-F238E27FC236}">
                <a16:creationId xmlns:a16="http://schemas.microsoft.com/office/drawing/2014/main" id="{65DFF913-487B-484E-BC47-F062E3DD9A68}"/>
              </a:ext>
            </a:extLst>
          </p:cNvPr>
          <p:cNvSpPr>
            <a:spLocks noGrp="1"/>
          </p:cNvSpPr>
          <p:nvPr>
            <p:ph idx="1"/>
          </p:nvPr>
        </p:nvSpPr>
        <p:spPr>
          <a:xfrm>
            <a:off x="1136429" y="2047285"/>
            <a:ext cx="6467867" cy="4547724"/>
          </a:xfrm>
        </p:spPr>
        <p:txBody>
          <a:bodyPr anchor="ctr">
            <a:noAutofit/>
          </a:bodyPr>
          <a:lstStyle/>
          <a:p>
            <a:r>
              <a:rPr lang="en-US" sz="2000" dirty="0">
                <a:latin typeface="Arial" panose="020B0604020202020204" pitchFamily="34" charset="0"/>
                <a:cs typeface="Arial" panose="020B0604020202020204" pitchFamily="34" charset="0"/>
              </a:rPr>
              <a:t>Great American Outdoors Act – Park Service Maintenance </a:t>
            </a:r>
          </a:p>
          <a:p>
            <a:r>
              <a:rPr lang="en-US" sz="2000" dirty="0">
                <a:latin typeface="Arial" panose="020B0604020202020204" pitchFamily="34" charset="0"/>
                <a:cs typeface="Arial" panose="020B0604020202020204" pitchFamily="34" charset="0"/>
              </a:rPr>
              <a:t>DEFENSE Authorization </a:t>
            </a:r>
          </a:p>
          <a:p>
            <a:r>
              <a:rPr lang="en-US" sz="2000" dirty="0">
                <a:latin typeface="Arial" panose="020B0604020202020204" pitchFamily="34" charset="0"/>
                <a:cs typeface="Arial" panose="020B0604020202020204" pitchFamily="34" charset="0"/>
              </a:rPr>
              <a:t>Building Technologies / Health Care  Privacy </a:t>
            </a:r>
          </a:p>
          <a:p>
            <a:r>
              <a:rPr lang="en-US" sz="2000" dirty="0">
                <a:latin typeface="Arial" panose="020B0604020202020204" pitchFamily="34" charset="0"/>
                <a:cs typeface="Arial" panose="020B0604020202020204" pitchFamily="34" charset="0"/>
              </a:rPr>
              <a:t>Transportation Reauthorization/ Energy Bill – INVEST ACT   </a:t>
            </a:r>
          </a:p>
          <a:p>
            <a:r>
              <a:rPr lang="en-US" sz="2000" dirty="0">
                <a:latin typeface="Arial" panose="020B0604020202020204" pitchFamily="34" charset="0"/>
                <a:cs typeface="Arial" panose="020B0604020202020204" pitchFamily="34" charset="0"/>
              </a:rPr>
              <a:t>Regular Appropriations Bill </a:t>
            </a:r>
          </a:p>
          <a:p>
            <a:r>
              <a:rPr lang="en-US" sz="2000" dirty="0">
                <a:latin typeface="Arial" panose="020B0604020202020204" pitchFamily="34" charset="0"/>
                <a:cs typeface="Arial" panose="020B0604020202020204" pitchFamily="34" charset="0"/>
              </a:rPr>
              <a:t>Disposal of Excess Federal Property with Retained Savings – T&amp;I Letter on Federal Buildings and COVID Response </a:t>
            </a:r>
          </a:p>
          <a:p>
            <a:r>
              <a:rPr lang="en-US" sz="2000" dirty="0">
                <a:latin typeface="Arial" panose="020B0604020202020204" pitchFamily="34" charset="0"/>
                <a:cs typeface="Arial" panose="020B0604020202020204" pitchFamily="34" charset="0"/>
              </a:rPr>
              <a:t>Energy Efficiency / Tax  Package – Convert tax benefits to cash </a:t>
            </a:r>
          </a:p>
          <a:p>
            <a:r>
              <a:rPr lang="en-US" sz="2000" dirty="0">
                <a:latin typeface="Arial" panose="020B0604020202020204" pitchFamily="34" charset="0"/>
                <a:cs typeface="Arial" panose="020B0604020202020204" pitchFamily="34" charset="0"/>
              </a:rPr>
              <a:t>Re-election </a:t>
            </a:r>
          </a:p>
        </p:txBody>
      </p:sp>
      <p:sp>
        <p:nvSpPr>
          <p:cNvPr id="24"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6" descr="Bank">
            <a:extLst>
              <a:ext uri="{FF2B5EF4-FFF2-40B4-BE49-F238E27FC236}">
                <a16:creationId xmlns:a16="http://schemas.microsoft.com/office/drawing/2014/main" id="{6F3253F3-D5ED-449C-A300-E45002D41A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54603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B396DEC-0BF1-4BB4-8BD3-0633FD4EDA42}"/>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Senator Cory Gardner (R-CO)</a:t>
            </a:r>
          </a:p>
        </p:txBody>
      </p:sp>
      <p:sp>
        <p:nvSpPr>
          <p:cNvPr id="4" name="Content Placeholder 3">
            <a:extLst>
              <a:ext uri="{FF2B5EF4-FFF2-40B4-BE49-F238E27FC236}">
                <a16:creationId xmlns:a16="http://schemas.microsoft.com/office/drawing/2014/main" id="{A60D1BE8-B7BD-4324-BCC9-CB9533E1C5A4}"/>
              </a:ext>
            </a:extLst>
          </p:cNvPr>
          <p:cNvSpPr>
            <a:spLocks noGrp="1"/>
          </p:cNvSpPr>
          <p:nvPr>
            <p:ph sz="half" idx="2"/>
          </p:nvPr>
        </p:nvSpPr>
        <p:spPr>
          <a:xfrm>
            <a:off x="1246880" y="2644152"/>
            <a:ext cx="4802404" cy="3563159"/>
          </a:xfrm>
        </p:spPr>
        <p:txBody>
          <a:bodyPr vert="horz" lIns="91440" tIns="45720" rIns="91440" bIns="45720" rtlCol="0">
            <a:normAutofit/>
          </a:bodyPr>
          <a:lstStyle/>
          <a:p>
            <a:r>
              <a:rPr lang="en-US" sz="2400" dirty="0">
                <a:latin typeface="Arial" panose="020B0604020202020204" pitchFamily="34" charset="0"/>
                <a:cs typeface="Arial" panose="020B0604020202020204" pitchFamily="34" charset="0"/>
              </a:rPr>
              <a:t>Energy and Natural Resources </a:t>
            </a:r>
          </a:p>
          <a:p>
            <a:r>
              <a:rPr lang="en-US" sz="2400" dirty="0">
                <a:latin typeface="Arial" panose="020B0604020202020204" pitchFamily="34" charset="0"/>
                <a:cs typeface="Arial" panose="020B0604020202020204" pitchFamily="34" charset="0"/>
              </a:rPr>
              <a:t>Commerce Committee</a:t>
            </a:r>
          </a:p>
          <a:p>
            <a:r>
              <a:rPr lang="en-US" sz="2400" dirty="0">
                <a:latin typeface="Arial" panose="020B0604020202020204" pitchFamily="34" charset="0"/>
                <a:cs typeface="Arial" panose="020B0604020202020204" pitchFamily="34" charset="0"/>
              </a:rPr>
              <a:t>Foreign Relations </a:t>
            </a:r>
          </a:p>
          <a:p>
            <a:r>
              <a:rPr lang="en-US" sz="2400" dirty="0">
                <a:latin typeface="Arial" panose="020B0604020202020204" pitchFamily="34" charset="0"/>
                <a:cs typeface="Arial" panose="020B0604020202020204" pitchFamily="34" charset="0"/>
              </a:rPr>
              <a:t>Lead Sponsor, Great American Outdoors Act</a:t>
            </a:r>
          </a:p>
          <a:p>
            <a:r>
              <a:rPr lang="en-US" sz="2400" dirty="0">
                <a:latin typeface="Arial" panose="020B0604020202020204" pitchFamily="34" charset="0"/>
                <a:cs typeface="Arial" panose="020B0604020202020204" pitchFamily="34" charset="0"/>
                <a:hlinkClick r:id="rId2"/>
              </a:rPr>
              <a:t>https://www.gardner.senate.gov/</a:t>
            </a:r>
            <a:r>
              <a:rPr lang="en-US" sz="2400" dirty="0">
                <a:latin typeface="Arial" panose="020B0604020202020204" pitchFamily="34" charset="0"/>
                <a:cs typeface="Arial" panose="020B0604020202020204" pitchFamily="34" charset="0"/>
              </a:rPr>
              <a:t> </a:t>
            </a:r>
          </a:p>
        </p:txBody>
      </p:sp>
      <p:pic>
        <p:nvPicPr>
          <p:cNvPr id="8" name="Content Placeholder 7" descr="A person and person posing for a picture&#10;&#10;Description automatically generated">
            <a:extLst>
              <a:ext uri="{FF2B5EF4-FFF2-40B4-BE49-F238E27FC236}">
                <a16:creationId xmlns:a16="http://schemas.microsoft.com/office/drawing/2014/main" id="{AD8A16AF-DAF3-4E81-A408-E7BA076AD64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6852" r="3188"/>
          <a:stretch/>
        </p:blipFill>
        <p:spPr>
          <a:xfrm>
            <a:off x="6098892" y="2492376"/>
            <a:ext cx="4802404" cy="3563372"/>
          </a:xfrm>
          <a:prstGeom prst="rect">
            <a:avLst/>
          </a:prstGeom>
        </p:spPr>
      </p:pic>
    </p:spTree>
    <p:extLst>
      <p:ext uri="{BB962C8B-B14F-4D97-AF65-F5344CB8AC3E}">
        <p14:creationId xmlns:p14="http://schemas.microsoft.com/office/powerpoint/2010/main" val="398362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C1D563F-A136-4ACF-A32C-F59453CC197B}"/>
              </a:ext>
            </a:extLst>
          </p:cNvPr>
          <p:cNvSpPr>
            <a:spLocks noGrp="1"/>
          </p:cNvSpPr>
          <p:nvPr>
            <p:ph type="title"/>
          </p:nvPr>
        </p:nvSpPr>
        <p:spPr>
          <a:xfrm>
            <a:off x="958506" y="800392"/>
            <a:ext cx="10264697" cy="1212102"/>
          </a:xfrm>
        </p:spPr>
        <p:txBody>
          <a:bodyPr>
            <a:normAutofit fontScale="90000"/>
          </a:bodyPr>
          <a:lstStyle/>
          <a:p>
            <a:r>
              <a:rPr lang="en-US" sz="4000" dirty="0">
                <a:solidFill>
                  <a:srgbClr val="FFFFFF"/>
                </a:solidFill>
                <a:latin typeface="Arial" panose="020B0604020202020204" pitchFamily="34" charset="0"/>
                <a:cs typeface="Arial" panose="020B0604020202020204" pitchFamily="34" charset="0"/>
              </a:rPr>
              <a:t>Dean Stanberry, IFMA 2</a:t>
            </a:r>
            <a:r>
              <a:rPr lang="en-US" sz="4000" baseline="30000" dirty="0">
                <a:solidFill>
                  <a:srgbClr val="FFFFFF"/>
                </a:solidFill>
                <a:latin typeface="Arial" panose="020B0604020202020204" pitchFamily="34" charset="0"/>
                <a:cs typeface="Arial" panose="020B0604020202020204" pitchFamily="34" charset="0"/>
              </a:rPr>
              <a:t>nd</a:t>
            </a:r>
            <a:r>
              <a:rPr lang="en-US" sz="4000" dirty="0">
                <a:solidFill>
                  <a:srgbClr val="FFFFFF"/>
                </a:solidFill>
                <a:latin typeface="Arial" panose="020B0604020202020204" pitchFamily="34" charset="0"/>
                <a:cs typeface="Arial" panose="020B0604020202020204" pitchFamily="34" charset="0"/>
              </a:rPr>
              <a:t> Vice Chair </a:t>
            </a:r>
            <a:br>
              <a:rPr lang="en-US" sz="4000" dirty="0">
                <a:solidFill>
                  <a:srgbClr val="FFFFFF"/>
                </a:solidFill>
                <a:latin typeface="Arial" panose="020B0604020202020204" pitchFamily="34" charset="0"/>
                <a:cs typeface="Arial" panose="020B0604020202020204" pitchFamily="34" charset="0"/>
              </a:rPr>
            </a:br>
            <a:r>
              <a:rPr lang="en-US" sz="4000" dirty="0" err="1">
                <a:solidFill>
                  <a:srgbClr val="FFFFFF"/>
                </a:solidFill>
                <a:latin typeface="Arial" panose="020B0604020202020204" pitchFamily="34" charset="0"/>
                <a:cs typeface="Arial" panose="020B0604020202020204" pitchFamily="34" charset="0"/>
              </a:rPr>
              <a:t>Chair</a:t>
            </a:r>
            <a:r>
              <a:rPr lang="en-US" sz="4000" dirty="0">
                <a:solidFill>
                  <a:srgbClr val="FFFFFF"/>
                </a:solidFill>
                <a:latin typeface="Arial" panose="020B0604020202020204" pitchFamily="34" charset="0"/>
                <a:cs typeface="Arial" panose="020B0604020202020204" pitchFamily="34" charset="0"/>
              </a:rPr>
              <a:t> of IFMA’s Government Affairs Committee</a:t>
            </a:r>
          </a:p>
        </p:txBody>
      </p:sp>
      <p:sp>
        <p:nvSpPr>
          <p:cNvPr id="3" name="Content Placeholder 2">
            <a:extLst>
              <a:ext uri="{FF2B5EF4-FFF2-40B4-BE49-F238E27FC236}">
                <a16:creationId xmlns:a16="http://schemas.microsoft.com/office/drawing/2014/main" id="{5A329ED1-802F-4FCD-B886-872D9F0C64ED}"/>
              </a:ext>
            </a:extLst>
          </p:cNvPr>
          <p:cNvSpPr>
            <a:spLocks noGrp="1"/>
          </p:cNvSpPr>
          <p:nvPr>
            <p:ph idx="1"/>
          </p:nvPr>
        </p:nvSpPr>
        <p:spPr>
          <a:xfrm>
            <a:off x="1316765" y="2543175"/>
            <a:ext cx="9708995" cy="4145033"/>
          </a:xfrm>
        </p:spPr>
        <p:txBody>
          <a:bodyPr anchor="ctr">
            <a:normAutofit lnSpcReduction="10000"/>
          </a:bodyPr>
          <a:lstStyle/>
          <a:p>
            <a:pPr marL="0" indent="0">
              <a:buNone/>
            </a:pPr>
            <a:r>
              <a:rPr lang="en-US" sz="1800" dirty="0">
                <a:effectLst/>
                <a:latin typeface="Arial" panose="020B0604020202020204" pitchFamily="34" charset="0"/>
                <a:cs typeface="Arial" panose="020B0604020202020204" pitchFamily="34" charset="0"/>
              </a:rPr>
              <a:t>Dean Stanberry has more than 20 years of broad-based experience in facility management, real estate portfolio management, process and quality improvement, procurement, workplace services, program and project management, space and occupancy planning, sustainability, information systems implementation, and critical environment operations. Prior to his ​recent role as Director – FM Services with Abraxas Energy Consulting, Stanberry worked at JLL, first on the Charles Schwab account and later on the Xerox account. Before that he worked at the </a:t>
            </a:r>
            <a:r>
              <a:rPr lang="en-US" sz="1800" dirty="0" err="1">
                <a:effectLst/>
                <a:latin typeface="Arial" panose="020B0604020202020204" pitchFamily="34" charset="0"/>
                <a:cs typeface="Arial" panose="020B0604020202020204" pitchFamily="34" charset="0"/>
              </a:rPr>
              <a:t>Trizetto</a:t>
            </a:r>
            <a:r>
              <a:rPr lang="en-US" sz="1800" dirty="0">
                <a:effectLst/>
                <a:latin typeface="Arial" panose="020B0604020202020204" pitchFamily="34" charset="0"/>
                <a:cs typeface="Arial" panose="020B0604020202020204" pitchFamily="34" charset="0"/>
              </a:rPr>
              <a:t> Group.</a:t>
            </a:r>
          </a:p>
          <a:p>
            <a:pPr marL="0" indent="0">
              <a:buNone/>
            </a:pPr>
            <a:r>
              <a:rPr lang="en-US" sz="1800" dirty="0">
                <a:effectLst/>
                <a:latin typeface="Arial" panose="020B0604020202020204" pitchFamily="34" charset="0"/>
                <a:cs typeface="Arial" panose="020B0604020202020204" pitchFamily="34" charset="0"/>
              </a:rPr>
              <a:t>An accomplished communicator, he has presented at international FM conferences, published articles and is a contributing author of the book “Technology for Facility Managers.” Stanberry is an active industry advocate; serving in several volunteer leadership roles as a member of IFMA, the IFMA Foundation and the U.S. Green Building Council. He has been an active leader in the IFMA Denver Chapter serving as Treasurer, Vice President and President, earning him a Distinguished Member Award (2005) and Outstanding Contribution by a Professional Member (2006). He served on the IFMA Foundation Board of Trustees (2009-2014) and is currently the chair of the Environmental Stewardship, Utilities and Sustainability Community.</a:t>
            </a:r>
          </a:p>
        </p:txBody>
      </p:sp>
    </p:spTree>
    <p:extLst>
      <p:ext uri="{BB962C8B-B14F-4D97-AF65-F5344CB8AC3E}">
        <p14:creationId xmlns:p14="http://schemas.microsoft.com/office/powerpoint/2010/main" val="2658938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E275E4-EEDF-4799-B88D-E4A37B07AC83}"/>
              </a:ext>
            </a:extLst>
          </p:cNvPr>
          <p:cNvSpPr>
            <a:spLocks noGrp="1"/>
          </p:cNvSpPr>
          <p:nvPr>
            <p:ph type="title"/>
          </p:nvPr>
        </p:nvSpPr>
        <p:spPr>
          <a:xfrm>
            <a:off x="686834" y="1153572"/>
            <a:ext cx="3200400" cy="4461163"/>
          </a:xfrm>
        </p:spPr>
        <p:txBody>
          <a:bodyPr>
            <a:normAutofit/>
          </a:bodyPr>
          <a:lstStyle/>
          <a:p>
            <a:r>
              <a:rPr lang="en-US">
                <a:solidFill>
                  <a:srgbClr val="FFFFFF"/>
                </a:solidFill>
              </a:rPr>
              <a:t>Election 2020 Overview: </a:t>
            </a:r>
            <a:br>
              <a:rPr lang="en-US">
                <a:solidFill>
                  <a:srgbClr val="FFFFFF"/>
                </a:solidFill>
              </a:rPr>
            </a:br>
            <a:r>
              <a:rPr lang="en-US">
                <a:solidFill>
                  <a:srgbClr val="FFFFFF"/>
                </a:solidFill>
              </a:rPr>
              <a:t>White House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9D6F86F4-5857-4D6A-A999-F1084D1BF640}"/>
              </a:ext>
            </a:extLst>
          </p:cNvPr>
          <p:cNvSpPr>
            <a:spLocks noGrp="1"/>
          </p:cNvSpPr>
          <p:nvPr>
            <p:ph idx="1"/>
          </p:nvPr>
        </p:nvSpPr>
        <p:spPr>
          <a:xfrm>
            <a:off x="4447308" y="591344"/>
            <a:ext cx="6906491" cy="5585619"/>
          </a:xfrm>
        </p:spPr>
        <p:txBody>
          <a:bodyPr anchor="ctr">
            <a:normAutofit/>
          </a:bodyPr>
          <a:lstStyle/>
          <a:p>
            <a:r>
              <a:rPr lang="en-US" sz="2600" dirty="0">
                <a:latin typeface="Arial" panose="020B0604020202020204" pitchFamily="34" charset="0"/>
                <a:cs typeface="Arial" panose="020B0604020202020204" pitchFamily="34" charset="0"/>
              </a:rPr>
              <a:t>Trump won surprise victory in 2016</a:t>
            </a:r>
          </a:p>
          <a:p>
            <a:r>
              <a:rPr lang="en-US" sz="2600" dirty="0">
                <a:latin typeface="Arial" panose="020B0604020202020204" pitchFamily="34" charset="0"/>
                <a:cs typeface="Arial" panose="020B0604020202020204" pitchFamily="34" charset="0"/>
              </a:rPr>
              <a:t>Blue Wave Democratic Take Over Of House in 2018 </a:t>
            </a:r>
          </a:p>
          <a:p>
            <a:r>
              <a:rPr lang="en-US" sz="2600" dirty="0">
                <a:latin typeface="Arial" panose="020B0604020202020204" pitchFamily="34" charset="0"/>
                <a:cs typeface="Arial" panose="020B0604020202020204" pitchFamily="34" charset="0"/>
              </a:rPr>
              <a:t>Today the Country is more polarized than ever </a:t>
            </a:r>
          </a:p>
          <a:p>
            <a:r>
              <a:rPr lang="en-US" sz="2600" dirty="0">
                <a:latin typeface="Arial" panose="020B0604020202020204" pitchFamily="34" charset="0"/>
                <a:cs typeface="Arial" panose="020B0604020202020204" pitchFamily="34" charset="0"/>
              </a:rPr>
              <a:t>Little Compromise in Washington </a:t>
            </a:r>
          </a:p>
          <a:p>
            <a:r>
              <a:rPr lang="en-US" sz="2600" dirty="0">
                <a:latin typeface="Arial" panose="020B0604020202020204" pitchFamily="34" charset="0"/>
                <a:cs typeface="Arial" panose="020B0604020202020204" pitchFamily="34" charset="0"/>
              </a:rPr>
              <a:t>Executive Orders, Court Challenges</a:t>
            </a:r>
          </a:p>
          <a:p>
            <a:r>
              <a:rPr lang="en-US" sz="2600" dirty="0">
                <a:latin typeface="Arial" panose="020B0604020202020204" pitchFamily="34" charset="0"/>
                <a:cs typeface="Arial" panose="020B0604020202020204" pitchFamily="34" charset="0"/>
              </a:rPr>
              <a:t>Can Broad Based Social Justice Movements Translate Into Votes </a:t>
            </a:r>
          </a:p>
          <a:p>
            <a:r>
              <a:rPr lang="en-US" sz="2600" dirty="0">
                <a:latin typeface="Arial" panose="020B0604020202020204" pitchFamily="34" charset="0"/>
                <a:cs typeface="Arial" panose="020B0604020202020204" pitchFamily="34" charset="0"/>
              </a:rPr>
              <a:t>Effect of Pandemic – Mail in Voting </a:t>
            </a:r>
          </a:p>
          <a:p>
            <a:r>
              <a:rPr lang="en-US" sz="2600" dirty="0">
                <a:latin typeface="Arial" panose="020B0604020202020204" pitchFamily="34" charset="0"/>
                <a:cs typeface="Arial" panose="020B0604020202020204" pitchFamily="34" charset="0"/>
              </a:rPr>
              <a:t>Key States Trump Won in 2016 But is Losing in 2020: PA, FL, MI, NC, WI </a:t>
            </a:r>
          </a:p>
        </p:txBody>
      </p:sp>
    </p:spTree>
    <p:extLst>
      <p:ext uri="{BB962C8B-B14F-4D97-AF65-F5344CB8AC3E}">
        <p14:creationId xmlns:p14="http://schemas.microsoft.com/office/powerpoint/2010/main" val="1181444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5FCC7-A7AF-462A-ACD3-8A308FC97381}"/>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Election Overview: House Of Representatives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033DED2-E99C-4AA3-AF74-338F973DFDE6}"/>
              </a:ext>
            </a:extLst>
          </p:cNvPr>
          <p:cNvSpPr>
            <a:spLocks noGrp="1"/>
          </p:cNvSpPr>
          <p:nvPr>
            <p:ph idx="1"/>
          </p:nvPr>
        </p:nvSpPr>
        <p:spPr>
          <a:xfrm>
            <a:off x="4447308" y="591344"/>
            <a:ext cx="6906491" cy="5585619"/>
          </a:xfrm>
        </p:spPr>
        <p:txBody>
          <a:bodyPr anchor="ctr">
            <a:normAutofit/>
          </a:bodyPr>
          <a:lstStyle/>
          <a:p>
            <a:r>
              <a:rPr lang="en-US" dirty="0">
                <a:latin typeface="Arial" panose="020B0604020202020204" pitchFamily="34" charset="0"/>
                <a:cs typeface="Arial" panose="020B0604020202020204" pitchFamily="34" charset="0"/>
              </a:rPr>
              <a:t>All 435 House Seats Are Up for Reelection </a:t>
            </a:r>
          </a:p>
          <a:p>
            <a:r>
              <a:rPr lang="en-US" dirty="0">
                <a:latin typeface="Arial" panose="020B0604020202020204" pitchFamily="34" charset="0"/>
                <a:cs typeface="Arial" panose="020B0604020202020204" pitchFamily="34" charset="0"/>
              </a:rPr>
              <a:t>Democrats Control 232, Republicans 198, One Independent, vacancies </a:t>
            </a:r>
          </a:p>
          <a:p>
            <a:r>
              <a:rPr lang="en-US" dirty="0">
                <a:latin typeface="Arial" panose="020B0604020202020204" pitchFamily="34" charset="0"/>
                <a:cs typeface="Arial" panose="020B0604020202020204" pitchFamily="34" charset="0"/>
              </a:rPr>
              <a:t>Will Blue wave continue or will presidential election turnout bring seats back for republicans </a:t>
            </a:r>
          </a:p>
          <a:p>
            <a:r>
              <a:rPr lang="en-US" dirty="0">
                <a:latin typeface="Arial" panose="020B0604020202020204" pitchFamily="34" charset="0"/>
                <a:cs typeface="Arial" panose="020B0604020202020204" pitchFamily="34" charset="0"/>
              </a:rPr>
              <a:t>Only a handful of tight races </a:t>
            </a:r>
          </a:p>
          <a:p>
            <a:r>
              <a:rPr lang="en-US" dirty="0">
                <a:latin typeface="Arial" panose="020B0604020202020204" pitchFamily="34" charset="0"/>
                <a:cs typeface="Arial" panose="020B0604020202020204" pitchFamily="34" charset="0"/>
              </a:rPr>
              <a:t>Some Republicans who lost in 2018 are running again (Sessions) </a:t>
            </a:r>
          </a:p>
        </p:txBody>
      </p:sp>
    </p:spTree>
    <p:extLst>
      <p:ext uri="{BB962C8B-B14F-4D97-AF65-F5344CB8AC3E}">
        <p14:creationId xmlns:p14="http://schemas.microsoft.com/office/powerpoint/2010/main" val="2465696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303E5-4EA1-4E57-89C7-F65AF65233C5}"/>
              </a:ext>
            </a:extLst>
          </p:cNvPr>
          <p:cNvSpPr>
            <a:spLocks noGrp="1"/>
          </p:cNvSpPr>
          <p:nvPr>
            <p:ph type="title"/>
          </p:nvPr>
        </p:nvSpPr>
        <p:spPr>
          <a:xfrm>
            <a:off x="686834" y="1153572"/>
            <a:ext cx="3200400" cy="4461163"/>
          </a:xfrm>
        </p:spPr>
        <p:txBody>
          <a:bodyPr>
            <a:normAutofit/>
          </a:bodyPr>
          <a:lstStyle/>
          <a:p>
            <a:r>
              <a:rPr lang="en-US">
                <a:solidFill>
                  <a:srgbClr val="FFFFFF"/>
                </a:solidFill>
              </a:rPr>
              <a:t>Election 2020 Overview: US Senate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DB37745-07DC-4A30-B7F1-101FDA64751B}"/>
              </a:ext>
            </a:extLst>
          </p:cNvPr>
          <p:cNvSpPr>
            <a:spLocks noGrp="1"/>
          </p:cNvSpPr>
          <p:nvPr>
            <p:ph idx="1"/>
          </p:nvPr>
        </p:nvSpPr>
        <p:spPr>
          <a:xfrm>
            <a:off x="4447308" y="202298"/>
            <a:ext cx="6906491" cy="6569427"/>
          </a:xfrm>
        </p:spPr>
        <p:txBody>
          <a:bodyPr anchor="ctr">
            <a:noAutofit/>
          </a:bodyPr>
          <a:lstStyle/>
          <a:p>
            <a:r>
              <a:rPr lang="en-US" sz="2400" dirty="0">
                <a:latin typeface="Arial" panose="020B0604020202020204" pitchFamily="34" charset="0"/>
                <a:cs typeface="Arial" panose="020B0604020202020204" pitchFamily="34" charset="0"/>
              </a:rPr>
              <a:t>33 Seats are Up for Grabs </a:t>
            </a:r>
          </a:p>
          <a:p>
            <a:r>
              <a:rPr lang="en-US" sz="2400" dirty="0">
                <a:latin typeface="Arial" panose="020B0604020202020204" pitchFamily="34" charset="0"/>
                <a:cs typeface="Arial" panose="020B0604020202020204" pitchFamily="34" charset="0"/>
              </a:rPr>
              <a:t>GOP Holds 53-47 Advantage, but must defend 23 states compared to 12 for Democrats </a:t>
            </a:r>
          </a:p>
          <a:p>
            <a:r>
              <a:rPr lang="en-US" sz="2400" dirty="0">
                <a:latin typeface="Arial" panose="020B0604020202020204" pitchFamily="34" charset="0"/>
                <a:cs typeface="Arial" panose="020B0604020202020204" pitchFamily="34" charset="0"/>
              </a:rPr>
              <a:t>Only Two Dem Seats Considered Competitive </a:t>
            </a:r>
          </a:p>
          <a:p>
            <a:pPr lvl="1"/>
            <a:r>
              <a:rPr lang="en-US" dirty="0">
                <a:latin typeface="Arial" panose="020B0604020202020204" pitchFamily="34" charset="0"/>
                <a:cs typeface="Arial" panose="020B0604020202020204" pitchFamily="34" charset="0"/>
              </a:rPr>
              <a:t>Alabama – Doug Jones (Tuberville) </a:t>
            </a:r>
          </a:p>
          <a:p>
            <a:pPr lvl="1"/>
            <a:r>
              <a:rPr lang="en-US" dirty="0">
                <a:latin typeface="Arial" panose="020B0604020202020204" pitchFamily="34" charset="0"/>
                <a:cs typeface="Arial" panose="020B0604020202020204" pitchFamily="34" charset="0"/>
              </a:rPr>
              <a:t>Michigan – Gary Peters </a:t>
            </a:r>
          </a:p>
          <a:p>
            <a:r>
              <a:rPr lang="en-US" sz="2400" dirty="0">
                <a:latin typeface="Arial" panose="020B0604020202020204" pitchFamily="34" charset="0"/>
                <a:cs typeface="Arial" panose="020B0604020202020204" pitchFamily="34" charset="0"/>
              </a:rPr>
              <a:t>Several GOP Seats are considered vulnerable including </a:t>
            </a:r>
          </a:p>
          <a:p>
            <a:pPr lvl="1"/>
            <a:r>
              <a:rPr lang="en-US" dirty="0">
                <a:latin typeface="Arial" panose="020B0604020202020204" pitchFamily="34" charset="0"/>
                <a:cs typeface="Arial" panose="020B0604020202020204" pitchFamily="34" charset="0"/>
              </a:rPr>
              <a:t>Cory Gardner CO</a:t>
            </a:r>
          </a:p>
          <a:p>
            <a:pPr lvl="1"/>
            <a:r>
              <a:rPr lang="en-US" dirty="0">
                <a:latin typeface="Arial" panose="020B0604020202020204" pitchFamily="34" charset="0"/>
                <a:cs typeface="Arial" panose="020B0604020202020204" pitchFamily="34" charset="0"/>
              </a:rPr>
              <a:t>Marth McSally – AZ</a:t>
            </a:r>
          </a:p>
          <a:p>
            <a:pPr lvl="1"/>
            <a:r>
              <a:rPr lang="en-US" dirty="0">
                <a:latin typeface="Arial" panose="020B0604020202020204" pitchFamily="34" charset="0"/>
                <a:cs typeface="Arial" panose="020B0604020202020204" pitchFamily="34" charset="0"/>
              </a:rPr>
              <a:t>Georgia – Purdue and </a:t>
            </a:r>
            <a:r>
              <a:rPr lang="en-US" dirty="0" err="1">
                <a:latin typeface="Arial" panose="020B0604020202020204" pitchFamily="34" charset="0"/>
                <a:cs typeface="Arial" panose="020B0604020202020204" pitchFamily="34" charset="0"/>
              </a:rPr>
              <a:t>Loefler</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Jodi </a:t>
            </a:r>
            <a:r>
              <a:rPr lang="en-US" dirty="0" err="1">
                <a:latin typeface="Arial" panose="020B0604020202020204" pitchFamily="34" charset="0"/>
                <a:cs typeface="Arial" panose="020B0604020202020204" pitchFamily="34" charset="0"/>
              </a:rPr>
              <a:t>Earnst</a:t>
            </a:r>
            <a:r>
              <a:rPr lang="en-US" dirty="0">
                <a:latin typeface="Arial" panose="020B0604020202020204" pitchFamily="34" charset="0"/>
                <a:cs typeface="Arial" panose="020B0604020202020204" pitchFamily="34" charset="0"/>
              </a:rPr>
              <a:t> – Iowa </a:t>
            </a:r>
          </a:p>
          <a:p>
            <a:pPr lvl="1"/>
            <a:r>
              <a:rPr lang="en-US" dirty="0">
                <a:latin typeface="Arial" panose="020B0604020202020204" pitchFamily="34" charset="0"/>
                <a:cs typeface="Arial" panose="020B0604020202020204" pitchFamily="34" charset="0"/>
              </a:rPr>
              <a:t>Susan Collins – Maine </a:t>
            </a:r>
          </a:p>
          <a:p>
            <a:pPr lvl="1"/>
            <a:r>
              <a:rPr lang="en-US" dirty="0">
                <a:latin typeface="Arial" panose="020B0604020202020204" pitchFamily="34" charset="0"/>
                <a:cs typeface="Arial" panose="020B0604020202020204" pitchFamily="34" charset="0"/>
              </a:rPr>
              <a:t>Steve </a:t>
            </a:r>
            <a:r>
              <a:rPr lang="en-US" dirty="0" err="1">
                <a:latin typeface="Arial" panose="020B0604020202020204" pitchFamily="34" charset="0"/>
                <a:cs typeface="Arial" panose="020B0604020202020204" pitchFamily="34" charset="0"/>
              </a:rPr>
              <a:t>Dains</a:t>
            </a:r>
            <a:r>
              <a:rPr lang="en-US" dirty="0">
                <a:latin typeface="Arial" panose="020B0604020202020204" pitchFamily="34" charset="0"/>
                <a:cs typeface="Arial" panose="020B0604020202020204" pitchFamily="34" charset="0"/>
              </a:rPr>
              <a:t> (Bullock) – Montana </a:t>
            </a:r>
          </a:p>
          <a:p>
            <a:pPr lvl="1"/>
            <a:r>
              <a:rPr lang="en-US" dirty="0">
                <a:latin typeface="Arial" panose="020B0604020202020204" pitchFamily="34" charset="0"/>
                <a:cs typeface="Arial" panose="020B0604020202020204" pitchFamily="34" charset="0"/>
              </a:rPr>
              <a:t>Tom Tillis – NC</a:t>
            </a:r>
          </a:p>
        </p:txBody>
      </p:sp>
    </p:spTree>
    <p:extLst>
      <p:ext uri="{BB962C8B-B14F-4D97-AF65-F5344CB8AC3E}">
        <p14:creationId xmlns:p14="http://schemas.microsoft.com/office/powerpoint/2010/main" val="226109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0D347D-80A5-4424-ABE4-1FBC714E648B}"/>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Against the Backdrop of a Pandemic and an Election What is IFMA Working on?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6EBC9B51-4B43-478C-8498-329F5200878A}"/>
              </a:ext>
            </a:extLst>
          </p:cNvPr>
          <p:cNvSpPr>
            <a:spLocks noGrp="1"/>
          </p:cNvSpPr>
          <p:nvPr>
            <p:ph idx="1"/>
          </p:nvPr>
        </p:nvSpPr>
        <p:spPr>
          <a:xfrm>
            <a:off x="5221862" y="1587690"/>
            <a:ext cx="5948831" cy="4740322"/>
          </a:xfrm>
        </p:spPr>
        <p:txBody>
          <a:bodyPr anchor="ctr">
            <a:normAutofit/>
          </a:bodyPr>
          <a:lstStyle/>
          <a:p>
            <a:r>
              <a:rPr lang="en-US" sz="2400" dirty="0">
                <a:solidFill>
                  <a:srgbClr val="FEFFFF"/>
                </a:solidFill>
                <a:latin typeface="Arial" panose="020B0604020202020204" pitchFamily="34" charset="0"/>
                <a:cs typeface="Arial" panose="020B0604020202020204" pitchFamily="34" charset="0"/>
              </a:rPr>
              <a:t>Recognition of FM as Essential </a:t>
            </a:r>
          </a:p>
          <a:p>
            <a:r>
              <a:rPr lang="en-US" sz="2400" dirty="0">
                <a:solidFill>
                  <a:srgbClr val="FEFFFF"/>
                </a:solidFill>
                <a:latin typeface="Arial" panose="020B0604020202020204" pitchFamily="34" charset="0"/>
                <a:cs typeface="Arial" panose="020B0604020202020204" pitchFamily="34" charset="0"/>
              </a:rPr>
              <a:t>Workforce Development </a:t>
            </a:r>
          </a:p>
          <a:p>
            <a:r>
              <a:rPr lang="en-US" sz="2400" dirty="0">
                <a:solidFill>
                  <a:srgbClr val="FEFFFF"/>
                </a:solidFill>
                <a:latin typeface="Arial" panose="020B0604020202020204" pitchFamily="34" charset="0"/>
                <a:cs typeface="Arial" panose="020B0604020202020204" pitchFamily="34" charset="0"/>
              </a:rPr>
              <a:t>Disposal of Excess Property and Incorporation of Industry Best Practices – Telework</a:t>
            </a:r>
          </a:p>
          <a:p>
            <a:r>
              <a:rPr lang="en-US" sz="2400" dirty="0">
                <a:solidFill>
                  <a:srgbClr val="FEFFFF"/>
                </a:solidFill>
                <a:latin typeface="Arial" panose="020B0604020202020204" pitchFamily="34" charset="0"/>
                <a:cs typeface="Arial" panose="020B0604020202020204" pitchFamily="34" charset="0"/>
              </a:rPr>
              <a:t>Passage of Comprehensive Energy Bill </a:t>
            </a:r>
          </a:p>
          <a:p>
            <a:r>
              <a:rPr lang="en-US" sz="2400" dirty="0">
                <a:solidFill>
                  <a:srgbClr val="FEFFFF"/>
                </a:solidFill>
                <a:latin typeface="Arial" panose="020B0604020202020204" pitchFamily="34" charset="0"/>
                <a:cs typeface="Arial" panose="020B0604020202020204" pitchFamily="34" charset="0"/>
              </a:rPr>
              <a:t>Infrastructure Investment </a:t>
            </a:r>
          </a:p>
          <a:p>
            <a:r>
              <a:rPr lang="en-US" sz="2400" dirty="0">
                <a:solidFill>
                  <a:srgbClr val="FEFFFF"/>
                </a:solidFill>
                <a:latin typeface="Arial" panose="020B0604020202020204" pitchFamily="34" charset="0"/>
                <a:cs typeface="Arial" panose="020B0604020202020204" pitchFamily="34" charset="0"/>
              </a:rPr>
              <a:t>Use of IFMA Members and Chapters as a Resource </a:t>
            </a:r>
          </a:p>
          <a:p>
            <a:r>
              <a:rPr lang="en-US" sz="2400" dirty="0">
                <a:solidFill>
                  <a:srgbClr val="FEFFFF"/>
                </a:solidFill>
                <a:latin typeface="Arial" panose="020B0604020202020204" pitchFamily="34" charset="0"/>
                <a:cs typeface="Arial" panose="020B0604020202020204" pitchFamily="34" charset="0"/>
              </a:rPr>
              <a:t>Support the High-Performance Buildings Congressional Caucus </a:t>
            </a:r>
          </a:p>
        </p:txBody>
      </p:sp>
    </p:spTree>
    <p:extLst>
      <p:ext uri="{BB962C8B-B14F-4D97-AF65-F5344CB8AC3E}">
        <p14:creationId xmlns:p14="http://schemas.microsoft.com/office/powerpoint/2010/main" val="1288954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1AAD-D43E-4CF2-A464-0EAB18F0A16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DAC4555-171E-43A9-8F6A-81B46D873199}"/>
              </a:ext>
            </a:extLst>
          </p:cNvPr>
          <p:cNvPicPr>
            <a:picLocks noGrp="1" noChangeAspect="1"/>
          </p:cNvPicPr>
          <p:nvPr>
            <p:ph idx="1"/>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2333470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D5B463-D7D9-4D91-B319-74043AA093CA}"/>
              </a:ext>
            </a:extLst>
          </p:cNvPr>
          <p:cNvSpPr>
            <a:spLocks noGrp="1"/>
          </p:cNvSpPr>
          <p:nvPr>
            <p:ph type="title"/>
          </p:nvPr>
        </p:nvSpPr>
        <p:spPr>
          <a:xfrm>
            <a:off x="686834" y="591344"/>
            <a:ext cx="3200400" cy="5585619"/>
          </a:xfrm>
        </p:spPr>
        <p:txBody>
          <a:bodyPr>
            <a:normAutofit/>
          </a:bodyPr>
          <a:lstStyle/>
          <a:p>
            <a:r>
              <a:rPr lang="en-US" sz="4100">
                <a:solidFill>
                  <a:srgbClr val="FFFFFF"/>
                </a:solidFill>
              </a:rPr>
              <a:t>HPB Letter to Congressional Leadership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CAED34F-980C-4572-91E8-D50AF66C7D1B}"/>
              </a:ext>
            </a:extLst>
          </p:cNvPr>
          <p:cNvSpPr>
            <a:spLocks noGrp="1"/>
          </p:cNvSpPr>
          <p:nvPr>
            <p:ph idx="1"/>
          </p:nvPr>
        </p:nvSpPr>
        <p:spPr>
          <a:xfrm>
            <a:off x="4447308" y="591344"/>
            <a:ext cx="6906491" cy="5585619"/>
          </a:xfrm>
        </p:spPr>
        <p:txBody>
          <a:bodyPr anchor="ctr">
            <a:normAutofit/>
          </a:bodyPr>
          <a:lstStyle/>
          <a:p>
            <a:pPr marL="0" indent="0">
              <a:buNone/>
            </a:pPr>
            <a:r>
              <a:rPr lang="en-US" sz="1300"/>
              <a:t>Dear Speaker Pelosi, Leader McConnell, Senator Schumer, and Leader McCarthy:</a:t>
            </a:r>
          </a:p>
          <a:p>
            <a:pPr marL="0" indent="0">
              <a:buNone/>
            </a:pPr>
            <a:r>
              <a:rPr lang="en-US" sz="1300"/>
              <a:t>On behalf of the High Performance Buildings Congressional Coalition and our more than 200 member organizations we commend you for the work that Congress continues to do to meet the challenges of the COVID-19 Pandemic. As you work to provide additional resources to the Essential Workforce and to prepare the country for a staggered and sustainable reopening, we urge you to consider the role of the building sector both in addressing the challenges of the pandemic and in returning to economic prosperity.</a:t>
            </a:r>
          </a:p>
          <a:p>
            <a:pPr marL="0" indent="0">
              <a:buNone/>
            </a:pPr>
            <a:r>
              <a:rPr lang="en-US" sz="1300"/>
              <a:t>The ongoing operation and maintenance of the countries buildings is an essential job function and is critical for protecting building occupants. Design professionals, engineers, contractors, facility managers, service providers and code officials operate facilities, maintain critical infrastructure and ensure the continuity and functionality of the built environment. As such they are critical to the support and operation of hospitals, research centers, government buildings, food distribution networks and other facilities necessary for the COVID-19 response. If these buildings shut down or are impacted operationally, so too is the country’s ability to meet this crisis. </a:t>
            </a:r>
          </a:p>
          <a:p>
            <a:pPr marL="0" indent="0">
              <a:buNone/>
            </a:pPr>
            <a:r>
              <a:rPr lang="en-US" sz="1300"/>
              <a:t>As the country begins to reopen, creating consistency and continuity in the operation of the building sector will become increasingly important. Even the most sophisticated building cannot run itself and increased demands on the facility, including recent CDC guidance and OPM guidance for federal buildings, often translate into increased demands on the professionals who operate and maintain these buildings. The need for standardized cleaning, workplace screening, enhanced telework, workplace planning and social distancing all place additional demands on the building workforce and require planning and training. Additionally, to ensure the safety of our workers and instill confidence in the public, buildings need to have environmental health plans and safety procedures in place to demonstrate they have taken steps to mitigate health and safety risks. As we rise to meet these challenges, we urge you to consider common sense solutions to support these efforts and ensure that our buildings remain assets, not liabilities in an organizations strategic purpose. </a:t>
            </a:r>
          </a:p>
        </p:txBody>
      </p:sp>
    </p:spTree>
    <p:extLst>
      <p:ext uri="{BB962C8B-B14F-4D97-AF65-F5344CB8AC3E}">
        <p14:creationId xmlns:p14="http://schemas.microsoft.com/office/powerpoint/2010/main" val="156620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CBB1465-713A-473F-9AAB-1943357FDCE9}"/>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Workforce Development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7BE8AE41-BAE2-4938-B497-9F7179E4E391}"/>
              </a:ext>
            </a:extLst>
          </p:cNvPr>
          <p:cNvSpPr>
            <a:spLocks noGrp="1"/>
          </p:cNvSpPr>
          <p:nvPr>
            <p:ph idx="1"/>
          </p:nvPr>
        </p:nvSpPr>
        <p:spPr>
          <a:xfrm>
            <a:off x="5221862" y="1405720"/>
            <a:ext cx="6219511" cy="5058770"/>
          </a:xfrm>
        </p:spPr>
        <p:txBody>
          <a:bodyPr anchor="ctr">
            <a:normAutofit/>
          </a:bodyPr>
          <a:lstStyle/>
          <a:p>
            <a:r>
              <a:rPr lang="en-US" sz="2400" dirty="0">
                <a:solidFill>
                  <a:srgbClr val="FEFFFF"/>
                </a:solidFill>
                <a:latin typeface="Arial" panose="020B0604020202020204" pitchFamily="34" charset="0"/>
                <a:cs typeface="Arial" panose="020B0604020202020204" pitchFamily="34" charset="0"/>
              </a:rPr>
              <a:t>Key part of next COVID Package will be focused on bringing people back to work safely and in a sustainable manner </a:t>
            </a:r>
          </a:p>
          <a:p>
            <a:r>
              <a:rPr lang="en-US" sz="2400" dirty="0">
                <a:solidFill>
                  <a:srgbClr val="FEFFFF"/>
                </a:solidFill>
                <a:latin typeface="Arial" panose="020B0604020202020204" pitchFamily="34" charset="0"/>
                <a:cs typeface="Arial" panose="020B0604020202020204" pitchFamily="34" charset="0"/>
              </a:rPr>
              <a:t>This will require buildings to have reliable operations and this requires training </a:t>
            </a:r>
          </a:p>
          <a:p>
            <a:r>
              <a:rPr lang="en-US" sz="2400" dirty="0">
                <a:solidFill>
                  <a:srgbClr val="FEFFFF"/>
                </a:solidFill>
                <a:latin typeface="Arial" panose="020B0604020202020204" pitchFamily="34" charset="0"/>
                <a:cs typeface="Arial" panose="020B0604020202020204" pitchFamily="34" charset="0"/>
              </a:rPr>
              <a:t>Building workforce needs to continue to be prepared to respond to this pandemic and to future challenges </a:t>
            </a:r>
          </a:p>
          <a:p>
            <a:r>
              <a:rPr lang="en-US" sz="2400" dirty="0">
                <a:solidFill>
                  <a:srgbClr val="FEFFFF"/>
                </a:solidFill>
                <a:latin typeface="Arial" panose="020B0604020202020204" pitchFamily="34" charset="0"/>
                <a:cs typeface="Arial" panose="020B0604020202020204" pitchFamily="34" charset="0"/>
              </a:rPr>
              <a:t>House HEROS Act includes nearly 3 Billion For Workforce Development </a:t>
            </a:r>
          </a:p>
          <a:p>
            <a:r>
              <a:rPr lang="en-US" sz="2400" dirty="0">
                <a:solidFill>
                  <a:srgbClr val="FEFFFF"/>
                </a:solidFill>
                <a:latin typeface="Arial" panose="020B0604020202020204" pitchFamily="34" charset="0"/>
                <a:cs typeface="Arial" panose="020B0604020202020204" pitchFamily="34" charset="0"/>
              </a:rPr>
              <a:t>Programs through Department of Labor, Department of Homeland Security, and CDC need to incorporate FM </a:t>
            </a:r>
          </a:p>
        </p:txBody>
      </p:sp>
    </p:spTree>
    <p:extLst>
      <p:ext uri="{BB962C8B-B14F-4D97-AF65-F5344CB8AC3E}">
        <p14:creationId xmlns:p14="http://schemas.microsoft.com/office/powerpoint/2010/main" val="861017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1A103EF-EE68-4993-ACD9-FF41FFF73B9E}"/>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IFMA Priority – Disposal of Excess Federal Property</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F35351C2-4A02-4710-B9A7-047B34B79A0F}"/>
              </a:ext>
            </a:extLst>
          </p:cNvPr>
          <p:cNvSpPr>
            <a:spLocks noGrp="1"/>
          </p:cNvSpPr>
          <p:nvPr>
            <p:ph idx="1"/>
          </p:nvPr>
        </p:nvSpPr>
        <p:spPr>
          <a:xfrm>
            <a:off x="5236190" y="1396622"/>
            <a:ext cx="6173337" cy="5140656"/>
          </a:xfrm>
        </p:spPr>
        <p:txBody>
          <a:bodyPr anchor="ctr">
            <a:normAutofit lnSpcReduction="10000"/>
          </a:bodyPr>
          <a:lstStyle/>
          <a:p>
            <a:r>
              <a:rPr lang="en-US" sz="2400" dirty="0">
                <a:solidFill>
                  <a:srgbClr val="FEFFFF"/>
                </a:solidFill>
                <a:latin typeface="Arial" panose="020B0604020202020204" pitchFamily="34" charset="0"/>
                <a:cs typeface="Arial" panose="020B0604020202020204" pitchFamily="34" charset="0"/>
              </a:rPr>
              <a:t>Government is the largest landholder – many buildings vacant, under utilized, not on local tax rolls </a:t>
            </a:r>
          </a:p>
          <a:p>
            <a:r>
              <a:rPr lang="en-US" sz="2400" dirty="0">
                <a:solidFill>
                  <a:srgbClr val="FEFFFF"/>
                </a:solidFill>
                <a:latin typeface="Arial" panose="020B0604020202020204" pitchFamily="34" charset="0"/>
                <a:cs typeface="Arial" panose="020B0604020202020204" pitchFamily="34" charset="0"/>
              </a:rPr>
              <a:t>Worked to have GSA real property profile updated – central location, size, utilization rate </a:t>
            </a:r>
          </a:p>
          <a:p>
            <a:r>
              <a:rPr lang="en-US" sz="2400" dirty="0">
                <a:solidFill>
                  <a:srgbClr val="FEFFFF"/>
                </a:solidFill>
                <a:latin typeface="Arial" panose="020B0604020202020204" pitchFamily="34" charset="0"/>
                <a:cs typeface="Arial" panose="020B0604020202020204" pitchFamily="34" charset="0"/>
              </a:rPr>
              <a:t>Supported the establishment  of Public Buildings Reform and Savings Board </a:t>
            </a:r>
          </a:p>
          <a:p>
            <a:r>
              <a:rPr lang="en-US" sz="2400" dirty="0">
                <a:solidFill>
                  <a:srgbClr val="FEFFFF"/>
                </a:solidFill>
                <a:latin typeface="Arial" panose="020B0604020202020204" pitchFamily="34" charset="0"/>
                <a:cs typeface="Arial" panose="020B0604020202020204" pitchFamily="34" charset="0"/>
              </a:rPr>
              <a:t>In COVID Era what happens to excess government buildings</a:t>
            </a:r>
          </a:p>
          <a:p>
            <a:r>
              <a:rPr lang="en-US" sz="2400" dirty="0">
                <a:solidFill>
                  <a:srgbClr val="FEFFFF"/>
                </a:solidFill>
                <a:latin typeface="Arial" panose="020B0604020202020204" pitchFamily="34" charset="0"/>
                <a:cs typeface="Arial" panose="020B0604020202020204" pitchFamily="34" charset="0"/>
              </a:rPr>
              <a:t>Need to continue disposal and focus on reinvestment </a:t>
            </a:r>
          </a:p>
          <a:p>
            <a:r>
              <a:rPr lang="en-US" sz="2400" dirty="0">
                <a:solidFill>
                  <a:srgbClr val="FEFFFF"/>
                </a:solidFill>
                <a:latin typeface="Arial" panose="020B0604020202020204" pitchFamily="34" charset="0"/>
                <a:cs typeface="Arial" panose="020B0604020202020204" pitchFamily="34" charset="0"/>
              </a:rPr>
              <a:t>How Will Agencies continue to address telework </a:t>
            </a:r>
          </a:p>
        </p:txBody>
      </p:sp>
    </p:spTree>
    <p:extLst>
      <p:ext uri="{BB962C8B-B14F-4D97-AF65-F5344CB8AC3E}">
        <p14:creationId xmlns:p14="http://schemas.microsoft.com/office/powerpoint/2010/main" val="3518680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C7BC213-F5A4-4A96-927F-844E546E57B7}"/>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Comprehensive Energy Bill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3EC29706-F046-4F5C-BF40-223E170FBB6A}"/>
              </a:ext>
            </a:extLst>
          </p:cNvPr>
          <p:cNvSpPr>
            <a:spLocks noGrp="1"/>
          </p:cNvSpPr>
          <p:nvPr>
            <p:ph idx="1"/>
          </p:nvPr>
        </p:nvSpPr>
        <p:spPr>
          <a:xfrm>
            <a:off x="5255165" y="1655928"/>
            <a:ext cx="6077026" cy="4758519"/>
          </a:xfrm>
        </p:spPr>
        <p:txBody>
          <a:bodyPr anchor="ctr">
            <a:normAutofit/>
          </a:bodyPr>
          <a:lstStyle/>
          <a:p>
            <a:r>
              <a:rPr lang="en-US" sz="2400" dirty="0">
                <a:solidFill>
                  <a:srgbClr val="FEFFFF"/>
                </a:solidFill>
                <a:latin typeface="Arial" panose="020B0604020202020204" pitchFamily="34" charset="0"/>
                <a:cs typeface="Arial" panose="020B0604020202020204" pitchFamily="34" charset="0"/>
              </a:rPr>
              <a:t>It has been nearly a decade since Congress passed a comprehensive energy Bill </a:t>
            </a:r>
          </a:p>
          <a:p>
            <a:r>
              <a:rPr lang="en-US" sz="2400" dirty="0">
                <a:solidFill>
                  <a:srgbClr val="FEFFFF"/>
                </a:solidFill>
                <a:latin typeface="Arial" panose="020B0604020202020204" pitchFamily="34" charset="0"/>
                <a:cs typeface="Arial" panose="020B0604020202020204" pitchFamily="34" charset="0"/>
              </a:rPr>
              <a:t>Energy Industry has transformed drastically </a:t>
            </a:r>
          </a:p>
          <a:p>
            <a:r>
              <a:rPr lang="en-US" sz="2400" dirty="0">
                <a:solidFill>
                  <a:srgbClr val="FEFFFF"/>
                </a:solidFill>
                <a:latin typeface="Arial" panose="020B0604020202020204" pitchFamily="34" charset="0"/>
                <a:cs typeface="Arial" panose="020B0604020202020204" pitchFamily="34" charset="0"/>
              </a:rPr>
              <a:t>FM Plays a key role in not only reducing energy use In commercial buildings, but also in maintaining savings and educating building occupants </a:t>
            </a:r>
          </a:p>
          <a:p>
            <a:r>
              <a:rPr lang="en-US" sz="2400" dirty="0">
                <a:solidFill>
                  <a:srgbClr val="FEFFFF"/>
                </a:solidFill>
                <a:latin typeface="Arial" panose="020B0604020202020204" pitchFamily="34" charset="0"/>
                <a:cs typeface="Arial" panose="020B0604020202020204" pitchFamily="34" charset="0"/>
              </a:rPr>
              <a:t>Next Steps in Efficiency must focus on performance, not design and recognize that smart buildings require smart people </a:t>
            </a:r>
          </a:p>
        </p:txBody>
      </p:sp>
    </p:spTree>
    <p:extLst>
      <p:ext uri="{BB962C8B-B14F-4D97-AF65-F5344CB8AC3E}">
        <p14:creationId xmlns:p14="http://schemas.microsoft.com/office/powerpoint/2010/main" val="3683261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E6FC982-A06C-4D67-BA5F-4D96882BA475}"/>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House Energy Bill Mark Up Next Week</a:t>
            </a:r>
          </a:p>
        </p:txBody>
      </p:sp>
      <p:sp>
        <p:nvSpPr>
          <p:cNvPr id="3" name="Content Placeholder 2">
            <a:extLst>
              <a:ext uri="{FF2B5EF4-FFF2-40B4-BE49-F238E27FC236}">
                <a16:creationId xmlns:a16="http://schemas.microsoft.com/office/drawing/2014/main" id="{FD7D15E3-4177-4FA9-AA72-FDCA6A0FFAFD}"/>
              </a:ext>
            </a:extLst>
          </p:cNvPr>
          <p:cNvSpPr>
            <a:spLocks noGrp="1"/>
          </p:cNvSpPr>
          <p:nvPr>
            <p:ph idx="1"/>
          </p:nvPr>
        </p:nvSpPr>
        <p:spPr>
          <a:xfrm>
            <a:off x="1376722" y="2552700"/>
            <a:ext cx="9708995" cy="3567173"/>
          </a:xfrm>
        </p:spPr>
        <p:txBody>
          <a:bodyPr anchor="ctr">
            <a:normAutofit/>
          </a:bodyPr>
          <a:lstStyle/>
          <a:p>
            <a:r>
              <a:rPr lang="en-US" sz="2400" dirty="0">
                <a:latin typeface="Arial" panose="020B0604020202020204" pitchFamily="34" charset="0"/>
                <a:cs typeface="Arial" panose="020B0604020202020204" pitchFamily="34" charset="0"/>
              </a:rPr>
              <a:t>Worker Training and Capacity Building </a:t>
            </a:r>
          </a:p>
          <a:p>
            <a:r>
              <a:rPr lang="en-US" sz="2400" dirty="0">
                <a:latin typeface="Arial" panose="020B0604020202020204" pitchFamily="34" charset="0"/>
                <a:cs typeface="Arial" panose="020B0604020202020204" pitchFamily="34" charset="0"/>
              </a:rPr>
              <a:t>High Performance Federal Green Buildings </a:t>
            </a:r>
          </a:p>
          <a:p>
            <a:r>
              <a:rPr lang="en-US" sz="2400" dirty="0">
                <a:latin typeface="Arial" panose="020B0604020202020204" pitchFamily="34" charset="0"/>
                <a:cs typeface="Arial" panose="020B0604020202020204" pitchFamily="34" charset="0"/>
              </a:rPr>
              <a:t>Energy and Water Research Integration </a:t>
            </a:r>
          </a:p>
          <a:p>
            <a:r>
              <a:rPr lang="en-US" sz="2400" dirty="0">
                <a:latin typeface="Arial" panose="020B0604020202020204" pitchFamily="34" charset="0"/>
                <a:cs typeface="Arial" panose="020B0604020202020204" pitchFamily="34" charset="0"/>
              </a:rPr>
              <a:t>Renewable Energy</a:t>
            </a:r>
          </a:p>
          <a:p>
            <a:r>
              <a:rPr lang="en-US" sz="2400" dirty="0">
                <a:latin typeface="Arial" panose="020B0604020202020204" pitchFamily="34" charset="0"/>
                <a:cs typeface="Arial" panose="020B0604020202020204" pitchFamily="34" charset="0"/>
              </a:rPr>
              <a:t>Grid Security </a:t>
            </a:r>
          </a:p>
          <a:p>
            <a:r>
              <a:rPr lang="en-US" sz="2400" dirty="0">
                <a:latin typeface="Arial" panose="020B0604020202020204" pitchFamily="34" charset="0"/>
                <a:cs typeface="Arial" panose="020B0604020202020204" pitchFamily="34" charset="0"/>
              </a:rPr>
              <a:t>Electric Vehicle Charging Infrastructure </a:t>
            </a:r>
          </a:p>
          <a:p>
            <a:r>
              <a:rPr lang="en-US" sz="2400" dirty="0">
                <a:latin typeface="Arial" panose="020B0604020202020204" pitchFamily="34" charset="0"/>
                <a:cs typeface="Arial" panose="020B0604020202020204" pitchFamily="34" charset="0"/>
              </a:rPr>
              <a:t>Energy Workforce Development </a:t>
            </a:r>
          </a:p>
        </p:txBody>
      </p:sp>
    </p:spTree>
    <p:extLst>
      <p:ext uri="{BB962C8B-B14F-4D97-AF65-F5344CB8AC3E}">
        <p14:creationId xmlns:p14="http://schemas.microsoft.com/office/powerpoint/2010/main" val="908534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50981FA-4CF4-4963-B06E-97AE5D04FB9C}"/>
              </a:ext>
            </a:extLst>
          </p:cNvPr>
          <p:cNvSpPr>
            <a:spLocks noGrp="1"/>
          </p:cNvSpPr>
          <p:nvPr>
            <p:ph type="title"/>
          </p:nvPr>
        </p:nvSpPr>
        <p:spPr>
          <a:xfrm>
            <a:off x="958506" y="800392"/>
            <a:ext cx="10264697" cy="1212102"/>
          </a:xfrm>
        </p:spPr>
        <p:txBody>
          <a:bodyPr>
            <a:normAutofit/>
          </a:bodyPr>
          <a:lstStyle/>
          <a:p>
            <a:r>
              <a:rPr lang="en-US" sz="4000">
                <a:solidFill>
                  <a:srgbClr val="FFFFFF"/>
                </a:solidFill>
                <a:latin typeface="Arial" panose="020B0604020202020204" pitchFamily="34" charset="0"/>
                <a:cs typeface="Arial" panose="020B0604020202020204" pitchFamily="34" charset="0"/>
              </a:rPr>
              <a:t>Jim Wise, Managing Partner PACE LLP</a:t>
            </a:r>
          </a:p>
        </p:txBody>
      </p:sp>
      <p:sp>
        <p:nvSpPr>
          <p:cNvPr id="3" name="Content Placeholder 2">
            <a:extLst>
              <a:ext uri="{FF2B5EF4-FFF2-40B4-BE49-F238E27FC236}">
                <a16:creationId xmlns:a16="http://schemas.microsoft.com/office/drawing/2014/main" id="{30B10ECC-62B4-4506-8947-7A4DB0F4D13A}"/>
              </a:ext>
            </a:extLst>
          </p:cNvPr>
          <p:cNvSpPr>
            <a:spLocks noGrp="1"/>
          </p:cNvSpPr>
          <p:nvPr>
            <p:ph idx="1"/>
          </p:nvPr>
        </p:nvSpPr>
        <p:spPr>
          <a:xfrm>
            <a:off x="1316765" y="2543175"/>
            <a:ext cx="9708995" cy="3567173"/>
          </a:xfrm>
        </p:spPr>
        <p:txBody>
          <a:bodyPr anchor="ctr">
            <a:normAutofit/>
          </a:bodyPr>
          <a:lstStyle/>
          <a:p>
            <a:pPr marL="457200" lvl="1" indent="0">
              <a:buNone/>
            </a:pPr>
            <a:r>
              <a:rPr lang="en-US" sz="1800" dirty="0">
                <a:latin typeface="Arial" panose="020B0604020202020204" pitchFamily="34" charset="0"/>
                <a:cs typeface="Arial" panose="020B0604020202020204" pitchFamily="34" charset="0"/>
              </a:rPr>
              <a:t>Jim Wise has 28 years experience dealing with state and federal governments, as well as directing political campaigns. He directed legislative programs in California for both the State Controller and Speaker of the Assembly before becoming a federal advocate in 1983. In Washington, he worked for a political consulting firm representing a mix of public and private sector clients. He launched his own firm in 1988, providing governmental affairs consulting with particular emphasis on taxation, transportation, communications, technological development and trade, Native American affairs and environmental issues. He also developed fund raising and computer support services for a number of congressmen and not-for-profit organizations. Jim Wise is a graduate of Stanford University</a:t>
            </a:r>
          </a:p>
          <a:p>
            <a:pPr marL="0" indent="0">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854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E53989A-8BF0-44B7-BBB8-28E90F210A81}"/>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Use IFMA As A Resource </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59261F-2B11-4EAE-B811-90134D30295D}"/>
              </a:ext>
            </a:extLst>
          </p:cNvPr>
          <p:cNvSpPr>
            <a:spLocks noGrp="1"/>
          </p:cNvSpPr>
          <p:nvPr>
            <p:ph idx="1"/>
          </p:nvPr>
        </p:nvSpPr>
        <p:spPr>
          <a:xfrm>
            <a:off x="4379709" y="686862"/>
            <a:ext cx="7037591" cy="5475129"/>
          </a:xfrm>
        </p:spPr>
        <p:txBody>
          <a:bodyPr anchor="ctr">
            <a:normAutofit/>
          </a:bodyPr>
          <a:lstStyle/>
          <a:p>
            <a:r>
              <a:rPr lang="en-US" sz="2400" dirty="0">
                <a:latin typeface="Arial" panose="020B0604020202020204" pitchFamily="34" charset="0"/>
                <a:cs typeface="Arial" panose="020B0604020202020204" pitchFamily="34" charset="0"/>
              </a:rPr>
              <a:t>Lots of Legislation has impacts on the business of FM</a:t>
            </a:r>
          </a:p>
          <a:p>
            <a:r>
              <a:rPr lang="en-US" sz="2400" dirty="0">
                <a:latin typeface="Arial" panose="020B0604020202020204" pitchFamily="34" charset="0"/>
                <a:cs typeface="Arial" panose="020B0604020202020204" pitchFamily="34" charset="0"/>
              </a:rPr>
              <a:t>Requires the Informed perspective of IFMA Members </a:t>
            </a:r>
          </a:p>
          <a:p>
            <a:r>
              <a:rPr lang="en-US" sz="2400" dirty="0">
                <a:latin typeface="Arial" panose="020B0604020202020204" pitchFamily="34" charset="0"/>
                <a:cs typeface="Arial" panose="020B0604020202020204" pitchFamily="34" charset="0"/>
              </a:rPr>
              <a:t>IFMA has local subject matter experts</a:t>
            </a:r>
          </a:p>
          <a:p>
            <a:r>
              <a:rPr lang="en-US" sz="2400" dirty="0">
                <a:latin typeface="Arial" panose="020B0604020202020204" pitchFamily="34" charset="0"/>
                <a:cs typeface="Arial" panose="020B0604020202020204" pitchFamily="34" charset="0"/>
              </a:rPr>
              <a:t>Reach out with questions </a:t>
            </a:r>
          </a:p>
          <a:p>
            <a:r>
              <a:rPr lang="en-US" sz="2400" dirty="0">
                <a:latin typeface="Arial" panose="020B0604020202020204" pitchFamily="34" charset="0"/>
                <a:cs typeface="Arial" panose="020B0604020202020204" pitchFamily="34" charset="0"/>
              </a:rPr>
              <a:t>Tour our Buildings </a:t>
            </a:r>
          </a:p>
          <a:p>
            <a:r>
              <a:rPr lang="en-US" sz="2400" dirty="0">
                <a:latin typeface="Arial" panose="020B0604020202020204" pitchFamily="34" charset="0"/>
                <a:cs typeface="Arial" panose="020B0604020202020204" pitchFamily="34" charset="0"/>
              </a:rPr>
              <a:t>Speak to our Chapters </a:t>
            </a:r>
          </a:p>
        </p:txBody>
      </p:sp>
    </p:spTree>
    <p:extLst>
      <p:ext uri="{BB962C8B-B14F-4D97-AF65-F5344CB8AC3E}">
        <p14:creationId xmlns:p14="http://schemas.microsoft.com/office/powerpoint/2010/main" val="151280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934872" y="982272"/>
            <a:ext cx="3388419" cy="4560970"/>
          </a:xfrm>
        </p:spPr>
        <p:txBody>
          <a:bodyPr>
            <a:normAutofit/>
          </a:bodyPr>
          <a:lstStyle/>
          <a:p>
            <a:r>
              <a:rPr lang="en-US" sz="4000">
                <a:solidFill>
                  <a:srgbClr val="FFFFFF"/>
                </a:solidFill>
              </a:rPr>
              <a:t>IFMA Priority: Join High Performance Buildings Congressional Caucus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ontent Placeholder 1"/>
          <p:cNvSpPr>
            <a:spLocks noGrp="1"/>
          </p:cNvSpPr>
          <p:nvPr>
            <p:ph idx="1"/>
          </p:nvPr>
        </p:nvSpPr>
        <p:spPr>
          <a:xfrm>
            <a:off x="5221862" y="1719618"/>
            <a:ext cx="6035266" cy="4334629"/>
          </a:xfrm>
        </p:spPr>
        <p:txBody>
          <a:bodyPr anchor="ctr">
            <a:normAutofit/>
          </a:bodyPr>
          <a:lstStyle/>
          <a:p>
            <a:r>
              <a:rPr lang="en-US" sz="2400" dirty="0">
                <a:solidFill>
                  <a:srgbClr val="FEFFFF"/>
                </a:solidFill>
                <a:latin typeface="Arial" panose="020B0604020202020204" pitchFamily="34" charset="0"/>
                <a:cs typeface="Arial" panose="020B0604020202020204" pitchFamily="34" charset="0"/>
              </a:rPr>
              <a:t>Current Co-Chaired By Congressman David McKinley (R-WV) and Peter Welch (D-VT)</a:t>
            </a:r>
          </a:p>
          <a:p>
            <a:r>
              <a:rPr lang="en-US" sz="2400" dirty="0">
                <a:solidFill>
                  <a:srgbClr val="FEFFFF"/>
                </a:solidFill>
                <a:latin typeface="Arial" panose="020B0604020202020204" pitchFamily="34" charset="0"/>
                <a:cs typeface="Arial" panose="020B0604020202020204" pitchFamily="34" charset="0"/>
              </a:rPr>
              <a:t>Currently has 36 members, 5 are Republicans</a:t>
            </a:r>
          </a:p>
          <a:p>
            <a:r>
              <a:rPr lang="en-US" sz="2400" dirty="0">
                <a:solidFill>
                  <a:srgbClr val="FEFFFF"/>
                </a:solidFill>
                <a:latin typeface="Arial" panose="020B0604020202020204" pitchFamily="34" charset="0"/>
                <a:cs typeface="Arial" panose="020B0604020202020204" pitchFamily="34" charset="0"/>
              </a:rPr>
              <a:t>No Senate Caucus </a:t>
            </a:r>
          </a:p>
          <a:p>
            <a:r>
              <a:rPr lang="en-US" sz="2400" dirty="0">
                <a:solidFill>
                  <a:srgbClr val="FEFFFF"/>
                </a:solidFill>
                <a:latin typeface="Arial" panose="020B0604020202020204" pitchFamily="34" charset="0"/>
                <a:cs typeface="Arial" panose="020B0604020202020204" pitchFamily="34" charset="0"/>
              </a:rPr>
              <a:t>Active Caucus Discussing Important Issues</a:t>
            </a:r>
          </a:p>
          <a:p>
            <a:r>
              <a:rPr lang="en-US" sz="2400" dirty="0">
                <a:solidFill>
                  <a:srgbClr val="FEFFFF"/>
                </a:solidFill>
                <a:latin typeface="Arial" panose="020B0604020202020204" pitchFamily="34" charset="0"/>
                <a:cs typeface="Arial" panose="020B0604020202020204" pitchFamily="34" charset="0"/>
              </a:rPr>
              <a:t>Support Coalition Makes Policy Recommendations to Congress </a:t>
            </a:r>
          </a:p>
        </p:txBody>
      </p:sp>
    </p:spTree>
    <p:extLst>
      <p:ext uri="{BB962C8B-B14F-4D97-AF65-F5344CB8AC3E}">
        <p14:creationId xmlns:p14="http://schemas.microsoft.com/office/powerpoint/2010/main" val="1775633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erson wearing a suit and tie&#10;&#10;Description automatically generated">
            <a:extLst>
              <a:ext uri="{FF2B5EF4-FFF2-40B4-BE49-F238E27FC236}">
                <a16:creationId xmlns:a16="http://schemas.microsoft.com/office/drawing/2014/main" id="{F0C2B3B0-4090-432D-93B6-4CA56D86C66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046" r="13818" b="7045"/>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A476F9F-A2C9-42AD-B950-1AA6CAFF8613}"/>
              </a:ext>
            </a:extLst>
          </p:cNvPr>
          <p:cNvSpPr>
            <a:spLocks noGrp="1"/>
          </p:cNvSpPr>
          <p:nvPr>
            <p:ph type="title"/>
          </p:nvPr>
        </p:nvSpPr>
        <p:spPr>
          <a:xfrm>
            <a:off x="371092" y="1161288"/>
            <a:ext cx="4519355" cy="1124712"/>
          </a:xfrm>
        </p:spPr>
        <p:txBody>
          <a:bodyPr vert="horz" lIns="91440" tIns="45720" rIns="91440" bIns="45720" rtlCol="0" anchor="b">
            <a:normAutofit/>
          </a:bodyPr>
          <a:lstStyle/>
          <a:p>
            <a:r>
              <a:rPr lang="en-US" sz="2800" dirty="0">
                <a:latin typeface="Arial" panose="020B0604020202020204" pitchFamily="34" charset="0"/>
                <a:cs typeface="Arial" panose="020B0604020202020204" pitchFamily="34" charset="0"/>
              </a:rPr>
              <a:t>Congressman Peter Welch (D-VT)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7F463D06-E00B-4944-9640-FB19D59D5E6B}"/>
              </a:ext>
            </a:extLst>
          </p:cNvPr>
          <p:cNvSpPr>
            <a:spLocks noGrp="1"/>
          </p:cNvSpPr>
          <p:nvPr>
            <p:ph sz="half" idx="1"/>
          </p:nvPr>
        </p:nvSpPr>
        <p:spPr>
          <a:xfrm>
            <a:off x="309349" y="2718054"/>
            <a:ext cx="4007893" cy="3207258"/>
          </a:xfrm>
        </p:spPr>
        <p:txBody>
          <a:bodyPr vert="horz" lIns="91440" tIns="45720" rIns="91440" bIns="45720" rtlCol="0" anchor="t">
            <a:normAutofit/>
          </a:bodyPr>
          <a:lstStyle/>
          <a:p>
            <a:r>
              <a:rPr lang="en-US" sz="2400" dirty="0">
                <a:latin typeface="Arial" panose="020B0604020202020204" pitchFamily="34" charset="0"/>
                <a:cs typeface="Arial" panose="020B0604020202020204" pitchFamily="34" charset="0"/>
              </a:rPr>
              <a:t>House Energy and Commerce Committee</a:t>
            </a:r>
          </a:p>
          <a:p>
            <a:r>
              <a:rPr lang="en-US" sz="2400" dirty="0">
                <a:latin typeface="Arial" panose="020B0604020202020204" pitchFamily="34" charset="0"/>
                <a:cs typeface="Arial" panose="020B0604020202020204" pitchFamily="34" charset="0"/>
              </a:rPr>
              <a:t>Chair High Performance Buildings Congressional Caucus </a:t>
            </a:r>
          </a:p>
          <a:p>
            <a:r>
              <a:rPr lang="en-US" sz="2400" dirty="0">
                <a:latin typeface="Arial" panose="020B0604020202020204" pitchFamily="34" charset="0"/>
                <a:cs typeface="Arial" panose="020B0604020202020204" pitchFamily="34" charset="0"/>
                <a:hlinkClick r:id="rId3"/>
              </a:rPr>
              <a:t>https://welch.house.gov/</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470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31AD97F-8FED-4DA6-920C-8BAF22C1C47E}"/>
              </a:ext>
            </a:extLst>
          </p:cNvPr>
          <p:cNvSpPr>
            <a:spLocks noGrp="1"/>
          </p:cNvSpPr>
          <p:nvPr>
            <p:ph type="title"/>
          </p:nvPr>
        </p:nvSpPr>
        <p:spPr>
          <a:xfrm>
            <a:off x="791351" y="1467186"/>
            <a:ext cx="4803636" cy="925722"/>
          </a:xfrm>
        </p:spPr>
        <p:txBody>
          <a:bodyPr vert="horz" lIns="91440" tIns="45720" rIns="91440" bIns="45720" rtlCol="0" anchor="ctr">
            <a:normAutofit/>
          </a:bodyPr>
          <a:lstStyle/>
          <a:p>
            <a:r>
              <a:rPr lang="en-US" sz="3600" dirty="0">
                <a:solidFill>
                  <a:srgbClr val="000000"/>
                </a:solidFill>
                <a:latin typeface="Arial" panose="020B0604020202020204" pitchFamily="34" charset="0"/>
                <a:cs typeface="Arial" panose="020B0604020202020204" pitchFamily="34" charset="0"/>
              </a:rPr>
              <a:t>Mr. Chuck </a:t>
            </a:r>
            <a:r>
              <a:rPr lang="en-US" sz="3600" dirty="0" err="1">
                <a:solidFill>
                  <a:srgbClr val="000000"/>
                </a:solidFill>
                <a:latin typeface="Arial" panose="020B0604020202020204" pitchFamily="34" charset="0"/>
                <a:cs typeface="Arial" panose="020B0604020202020204" pitchFamily="34" charset="0"/>
              </a:rPr>
              <a:t>Iliff</a:t>
            </a:r>
            <a:endParaRPr lang="en-US" sz="3600" dirty="0">
              <a:solidFill>
                <a:srgbClr val="0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51A5F5-AA0B-4AEE-B757-B4141BD2B601}"/>
              </a:ext>
            </a:extLst>
          </p:cNvPr>
          <p:cNvSpPr>
            <a:spLocks noGrp="1"/>
          </p:cNvSpPr>
          <p:nvPr>
            <p:ph sz="half" idx="1"/>
          </p:nvPr>
        </p:nvSpPr>
        <p:spPr>
          <a:xfrm>
            <a:off x="645773" y="2056263"/>
            <a:ext cx="4706803" cy="2336251"/>
          </a:xfrm>
        </p:spPr>
        <p:txBody>
          <a:bodyPr vert="horz" lIns="91440" tIns="45720" rIns="91440" bIns="45720" rtlCol="0" anchor="ctr">
            <a:normAutofit/>
          </a:bodyPr>
          <a:lstStyle/>
          <a:p>
            <a:r>
              <a:rPr lang="en-US" sz="2400" dirty="0">
                <a:solidFill>
                  <a:srgbClr val="000000"/>
                </a:solidFill>
                <a:latin typeface="Arial" panose="020B0604020202020204" pitchFamily="34" charset="0"/>
                <a:cs typeface="Arial" panose="020B0604020202020204" pitchFamily="34" charset="0"/>
              </a:rPr>
              <a:t>Director of Sustainability and Energy</a:t>
            </a:r>
          </a:p>
          <a:p>
            <a:r>
              <a:rPr lang="en-US" sz="2400" dirty="0">
                <a:solidFill>
                  <a:srgbClr val="000000"/>
                </a:solidFill>
                <a:latin typeface="Arial" panose="020B0604020202020204" pitchFamily="34" charset="0"/>
                <a:cs typeface="Arial" panose="020B0604020202020204" pitchFamily="34" charset="0"/>
              </a:rPr>
              <a:t>Office of the Architect of the Capitol  </a:t>
            </a: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group of people in a room&#10;&#10;Description automatically generated">
            <a:extLst>
              <a:ext uri="{FF2B5EF4-FFF2-40B4-BE49-F238E27FC236}">
                <a16:creationId xmlns:a16="http://schemas.microsoft.com/office/drawing/2014/main" id="{FC9FBE33-C1D0-4892-B12C-FD3FAD5036E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6571" r="-2" b="-2"/>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802747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F2AA3E-C714-4E8D-9F46-9E6FFF7FB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38328"/>
            <a:ext cx="11438793" cy="1577725"/>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6CDB30-89B2-43B5-89C4-A02FE0F01D2F}"/>
              </a:ext>
            </a:extLst>
          </p:cNvPr>
          <p:cNvSpPr>
            <a:spLocks noGrp="1"/>
          </p:cNvSpPr>
          <p:nvPr>
            <p:ph type="title"/>
          </p:nvPr>
        </p:nvSpPr>
        <p:spPr>
          <a:xfrm>
            <a:off x="838200" y="467541"/>
            <a:ext cx="10515600" cy="1325563"/>
          </a:xfrm>
        </p:spPr>
        <p:txBody>
          <a:bodyPr>
            <a:normAutofit/>
          </a:bodyPr>
          <a:lstStyle/>
          <a:p>
            <a:r>
              <a:rPr lang="en-US">
                <a:solidFill>
                  <a:schemeClr val="bg1"/>
                </a:solidFill>
              </a:rPr>
              <a:t>How do We Translate Information Into Action </a:t>
            </a:r>
          </a:p>
        </p:txBody>
      </p:sp>
      <p:graphicFrame>
        <p:nvGraphicFramePr>
          <p:cNvPr id="5" name="Content Placeholder 2">
            <a:extLst>
              <a:ext uri="{FF2B5EF4-FFF2-40B4-BE49-F238E27FC236}">
                <a16:creationId xmlns:a16="http://schemas.microsoft.com/office/drawing/2014/main" id="{3CFE8F3E-5B1A-4E37-B9CF-0EB83053555F}"/>
              </a:ext>
            </a:extLst>
          </p:cNvPr>
          <p:cNvGraphicFramePr>
            <a:graphicFrameLocks noGrp="1"/>
          </p:cNvGraphicFramePr>
          <p:nvPr>
            <p:ph idx="1"/>
            <p:extLst>
              <p:ext uri="{D42A27DB-BD31-4B8C-83A1-F6EECF244321}">
                <p14:modId xmlns:p14="http://schemas.microsoft.com/office/powerpoint/2010/main" val="1001563222"/>
              </p:ext>
            </p:extLst>
          </p:nvPr>
        </p:nvGraphicFramePr>
        <p:xfrm>
          <a:off x="838200" y="2281565"/>
          <a:ext cx="10515600" cy="3939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842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BDFA86-51D3-4729-B154-796918372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294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DB404-1C40-4E13-A00D-042FD973DA94}"/>
              </a:ext>
            </a:extLst>
          </p:cNvPr>
          <p:cNvSpPr>
            <a:spLocks noGrp="1"/>
          </p:cNvSpPr>
          <p:nvPr>
            <p:ph type="title"/>
          </p:nvPr>
        </p:nvSpPr>
        <p:spPr>
          <a:xfrm>
            <a:off x="1024129" y="585216"/>
            <a:ext cx="5062511" cy="1499616"/>
          </a:xfrm>
        </p:spPr>
        <p:txBody>
          <a:bodyPr vert="horz" lIns="91440" tIns="45720" rIns="91440" bIns="45720" rtlCol="0" anchor="ctr">
            <a:normAutofit fontScale="90000"/>
          </a:bodyPr>
          <a:lstStyle/>
          <a:p>
            <a:r>
              <a:rPr lang="en-US" kern="1200" dirty="0">
                <a:solidFill>
                  <a:srgbClr val="FFFFFF"/>
                </a:solidFill>
                <a:latin typeface="Arial" panose="020B0604020202020204" pitchFamily="34" charset="0"/>
                <a:cs typeface="Arial" panose="020B0604020202020204" pitchFamily="34" charset="0"/>
              </a:rPr>
              <a:t>How to Locate Your Member of Congress </a:t>
            </a:r>
          </a:p>
        </p:txBody>
      </p:sp>
      <p:cxnSp>
        <p:nvCxnSpPr>
          <p:cNvPr id="13" name="Straight Connector 12">
            <a:extLst>
              <a:ext uri="{FF2B5EF4-FFF2-40B4-BE49-F238E27FC236}">
                <a16:creationId xmlns:a16="http://schemas.microsoft.com/office/drawing/2014/main" id="{0F1CE7C6-BE91-42A7-9214-F33FD918C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799BCEC-A5F5-4FFB-B848-FE46B40296B4}"/>
              </a:ext>
            </a:extLst>
          </p:cNvPr>
          <p:cNvSpPr>
            <a:spLocks noGrp="1"/>
          </p:cNvSpPr>
          <p:nvPr>
            <p:ph sz="half" idx="1"/>
          </p:nvPr>
        </p:nvSpPr>
        <p:spPr>
          <a:xfrm>
            <a:off x="1024129" y="2286000"/>
            <a:ext cx="5081232" cy="3931920"/>
          </a:xfrm>
        </p:spPr>
        <p:txBody>
          <a:bodyPr vert="horz" lIns="91440" tIns="45720" rIns="91440" bIns="45720" rtlCol="0">
            <a:normAutofit/>
          </a:bodyPr>
          <a:lstStyle/>
          <a:p>
            <a:r>
              <a:rPr lang="en-US" sz="1800" dirty="0">
                <a:solidFill>
                  <a:srgbClr val="FFFFFF"/>
                </a:solidFill>
                <a:latin typeface="Arial" panose="020B0604020202020204" pitchFamily="34" charset="0"/>
                <a:cs typeface="Arial" panose="020B0604020202020204" pitchFamily="34" charset="0"/>
              </a:rPr>
              <a:t>Visit </a:t>
            </a:r>
            <a:r>
              <a:rPr lang="en-US" sz="20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www.House.gov</a:t>
            </a:r>
            <a:endParaRPr lang="en-US" sz="2000" dirty="0">
              <a:solidFill>
                <a:schemeClr val="bg1"/>
              </a:solidFill>
              <a:latin typeface="Arial" panose="020B0604020202020204" pitchFamily="34" charset="0"/>
              <a:cs typeface="Arial" panose="020B0604020202020204" pitchFamily="34" charset="0"/>
            </a:endParaRPr>
          </a:p>
          <a:p>
            <a:r>
              <a:rPr lang="en-US" sz="1800" dirty="0">
                <a:solidFill>
                  <a:srgbClr val="FFFFFF"/>
                </a:solidFill>
                <a:latin typeface="Arial" panose="020B0604020202020204" pitchFamily="34" charset="0"/>
                <a:cs typeface="Arial" panose="020B0604020202020204" pitchFamily="34" charset="0"/>
              </a:rPr>
              <a:t> Click on Find My Rep</a:t>
            </a:r>
          </a:p>
          <a:p>
            <a:r>
              <a:rPr lang="en-US" sz="1800" dirty="0">
                <a:solidFill>
                  <a:srgbClr val="FFFFFF"/>
                </a:solidFill>
                <a:latin typeface="Arial" panose="020B0604020202020204" pitchFamily="34" charset="0"/>
                <a:cs typeface="Arial" panose="020B0604020202020204" pitchFamily="34" charset="0"/>
              </a:rPr>
              <a:t>Enter Your HOME ZIP CODE</a:t>
            </a:r>
          </a:p>
          <a:p>
            <a:r>
              <a:rPr lang="en-US" sz="1800" dirty="0">
                <a:solidFill>
                  <a:srgbClr val="FFFFFF"/>
                </a:solidFill>
                <a:latin typeface="Arial" panose="020B0604020202020204" pitchFamily="34" charset="0"/>
                <a:cs typeface="Arial" panose="020B0604020202020204" pitchFamily="34" charset="0"/>
              </a:rPr>
              <a:t>Click on Members Website </a:t>
            </a:r>
          </a:p>
          <a:p>
            <a:r>
              <a:rPr lang="en-US" sz="1800" dirty="0">
                <a:solidFill>
                  <a:srgbClr val="FFFFFF"/>
                </a:solidFill>
                <a:latin typeface="Arial" panose="020B0604020202020204" pitchFamily="34" charset="0"/>
                <a:cs typeface="Arial" panose="020B0604020202020204" pitchFamily="34" charset="0"/>
              </a:rPr>
              <a:t>Click Contact</a:t>
            </a:r>
          </a:p>
          <a:p>
            <a:pPr lvl="1"/>
            <a:r>
              <a:rPr lang="en-US" sz="1800" dirty="0">
                <a:solidFill>
                  <a:srgbClr val="FFFFFF"/>
                </a:solidFill>
                <a:latin typeface="Arial" panose="020B0604020202020204" pitchFamily="34" charset="0"/>
                <a:cs typeface="Arial" panose="020B0604020202020204" pitchFamily="34" charset="0"/>
              </a:rPr>
              <a:t>Call Office </a:t>
            </a:r>
          </a:p>
          <a:p>
            <a:pPr lvl="1"/>
            <a:r>
              <a:rPr lang="en-US" sz="1800" dirty="0">
                <a:solidFill>
                  <a:srgbClr val="FFFFFF"/>
                </a:solidFill>
                <a:latin typeface="Arial" panose="020B0604020202020204" pitchFamily="34" charset="0"/>
                <a:cs typeface="Arial" panose="020B0604020202020204" pitchFamily="34" charset="0"/>
              </a:rPr>
              <a:t>Send Email </a:t>
            </a:r>
          </a:p>
          <a:p>
            <a:pPr lvl="1"/>
            <a:r>
              <a:rPr lang="en-US" sz="1800" dirty="0">
                <a:solidFill>
                  <a:srgbClr val="FFFFFF"/>
                </a:solidFill>
                <a:latin typeface="Arial" panose="020B0604020202020204" pitchFamily="34" charset="0"/>
                <a:cs typeface="Arial" panose="020B0604020202020204" pitchFamily="34" charset="0"/>
              </a:rPr>
              <a:t>Use Webform </a:t>
            </a:r>
          </a:p>
        </p:txBody>
      </p:sp>
      <p:pic>
        <p:nvPicPr>
          <p:cNvPr id="6" name="Content Placeholder 5" descr="A screenshot of a social media post&#10;&#10;Description automatically generated">
            <a:extLst>
              <a:ext uri="{FF2B5EF4-FFF2-40B4-BE49-F238E27FC236}">
                <a16:creationId xmlns:a16="http://schemas.microsoft.com/office/drawing/2014/main" id="{6C8E7B41-0A91-45CC-97E9-AFD42C14B49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58094" y="640080"/>
            <a:ext cx="2579750" cy="5577840"/>
          </a:xfrm>
          <a:prstGeom prst="rect">
            <a:avLst/>
          </a:prstGeom>
        </p:spPr>
      </p:pic>
    </p:spTree>
    <p:extLst>
      <p:ext uri="{BB962C8B-B14F-4D97-AF65-F5344CB8AC3E}">
        <p14:creationId xmlns:p14="http://schemas.microsoft.com/office/powerpoint/2010/main" val="3360368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879FC98-A171-4AA7-B4AD-70182B823534}"/>
              </a:ext>
            </a:extLst>
          </p:cNvPr>
          <p:cNvSpPr>
            <a:spLocks noGrp="1"/>
          </p:cNvSpPr>
          <p:nvPr>
            <p:ph type="title"/>
          </p:nvPr>
        </p:nvSpPr>
        <p:spPr>
          <a:xfrm>
            <a:off x="640079" y="2053641"/>
            <a:ext cx="3669161" cy="2760098"/>
          </a:xfrm>
        </p:spPr>
        <p:txBody>
          <a:bodyPr>
            <a:normAutofit/>
          </a:bodyPr>
          <a:lstStyle/>
          <a:p>
            <a:r>
              <a:rPr lang="en-US" sz="3700">
                <a:solidFill>
                  <a:srgbClr val="FFFFFF"/>
                </a:solidFill>
              </a:rPr>
              <a:t>Suggested Themes When Talking to a Member of Congress</a:t>
            </a:r>
          </a:p>
        </p:txBody>
      </p:sp>
      <p:sp>
        <p:nvSpPr>
          <p:cNvPr id="5" name="Content Placeholder 4">
            <a:extLst>
              <a:ext uri="{FF2B5EF4-FFF2-40B4-BE49-F238E27FC236}">
                <a16:creationId xmlns:a16="http://schemas.microsoft.com/office/drawing/2014/main" id="{6DF30E49-FAF5-4A67-8679-D340418F394C}"/>
              </a:ext>
            </a:extLst>
          </p:cNvPr>
          <p:cNvSpPr>
            <a:spLocks noGrp="1"/>
          </p:cNvSpPr>
          <p:nvPr>
            <p:ph idx="1"/>
          </p:nvPr>
        </p:nvSpPr>
        <p:spPr>
          <a:xfrm>
            <a:off x="6090574" y="801866"/>
            <a:ext cx="5306084" cy="5230634"/>
          </a:xfrm>
        </p:spPr>
        <p:txBody>
          <a:bodyPr anchor="ctr">
            <a:normAutofit/>
          </a:bodyPr>
          <a:lstStyle/>
          <a:p>
            <a:r>
              <a:rPr lang="en-US" sz="1100" b="1">
                <a:solidFill>
                  <a:srgbClr val="000000"/>
                </a:solidFill>
              </a:rPr>
              <a:t>ABOUT FM: </a:t>
            </a:r>
            <a:endParaRPr lang="en-US" sz="1100">
              <a:solidFill>
                <a:srgbClr val="000000"/>
              </a:solidFill>
            </a:endParaRPr>
          </a:p>
          <a:p>
            <a:pPr marL="0" indent="0">
              <a:buNone/>
            </a:pPr>
            <a:r>
              <a:rPr lang="en-US" sz="1100">
                <a:solidFill>
                  <a:srgbClr val="000000"/>
                </a:solidFill>
              </a:rPr>
              <a:t>Facility Management is an interdisciplinary field primarily devoted to the operation and care of buildings throughout their life-cycle. The profession encompasses multiple disciplines to ensure functionality of the built environment by integrating people, place, processes and technology. Through effective facility management, buildings in both the public and private sector can reduce their operating costs, promote the health of building occupants, support an organizations strategic purpose and protect the value of real property.</a:t>
            </a:r>
          </a:p>
          <a:p>
            <a:pPr marL="0" indent="0">
              <a:buNone/>
            </a:pPr>
            <a:r>
              <a:rPr lang="en-US" sz="1100">
                <a:solidFill>
                  <a:srgbClr val="000000"/>
                </a:solidFill>
              </a:rPr>
              <a:t> </a:t>
            </a:r>
          </a:p>
          <a:p>
            <a:r>
              <a:rPr lang="en-US" sz="1100" b="1">
                <a:solidFill>
                  <a:srgbClr val="000000"/>
                </a:solidFill>
              </a:rPr>
              <a:t>IMPACT OF EFFECTIVE FM: </a:t>
            </a:r>
            <a:endParaRPr lang="en-US" sz="1100">
              <a:solidFill>
                <a:srgbClr val="000000"/>
              </a:solidFill>
            </a:endParaRPr>
          </a:p>
          <a:p>
            <a:pPr marL="0" indent="0">
              <a:buNone/>
            </a:pPr>
            <a:r>
              <a:rPr lang="en-US" sz="1100">
                <a:solidFill>
                  <a:srgbClr val="000000"/>
                </a:solidFill>
              </a:rPr>
              <a:t>Operations accounts for more than 85% of a buildings cost over its useful life, it is the second largest expense for companies next to human relations costs. While design and construction of new facilities often receive the greatest attention, it is the ongoing operation of the existing building stock that ensures not only protection of the initial investment, but which also safeguards the health, safety and productivity of building occupants. Facility Managers stand at the forefront of the effort to increase productivity, reduce energy use and promote sustainable practices.</a:t>
            </a:r>
          </a:p>
          <a:p>
            <a:pPr marL="0" indent="0">
              <a:buNone/>
            </a:pPr>
            <a:r>
              <a:rPr lang="en-US" sz="1100">
                <a:solidFill>
                  <a:srgbClr val="000000"/>
                </a:solidFill>
              </a:rPr>
              <a:t> </a:t>
            </a:r>
          </a:p>
          <a:p>
            <a:r>
              <a:rPr lang="en-US" sz="1100" b="1">
                <a:solidFill>
                  <a:srgbClr val="000000"/>
                </a:solidFill>
              </a:rPr>
              <a:t>ABOUT IFMA:</a:t>
            </a:r>
            <a:endParaRPr lang="en-US" sz="1100">
              <a:solidFill>
                <a:srgbClr val="000000"/>
              </a:solidFill>
            </a:endParaRPr>
          </a:p>
          <a:p>
            <a:pPr marL="0" indent="0">
              <a:buNone/>
            </a:pPr>
            <a:r>
              <a:rPr lang="en-US" sz="1100">
                <a:solidFill>
                  <a:srgbClr val="000000"/>
                </a:solidFill>
              </a:rPr>
              <a:t>IFMA is the world's largest and most widely recognized international association for facility management professionals, supporting more than 24,000 members in 96 countries. The association's members, represented in 130 chapters and 17 councils worldwide, manage more than 37 billion square feet of property and annually purchase more than US$100 billion in products and services. Formed in 1980, IFMA certifies professionals in facility management, conducts research, provides educational programs and produces World Workplace.</a:t>
            </a:r>
          </a:p>
          <a:p>
            <a:endParaRPr lang="en-US" sz="1100">
              <a:solidFill>
                <a:srgbClr val="000000"/>
              </a:solidFill>
            </a:endParaRPr>
          </a:p>
        </p:txBody>
      </p:sp>
    </p:spTree>
    <p:extLst>
      <p:ext uri="{BB962C8B-B14F-4D97-AF65-F5344CB8AC3E}">
        <p14:creationId xmlns:p14="http://schemas.microsoft.com/office/powerpoint/2010/main" val="233277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762DBE-9150-462C-8201-396CCF1FBB63}"/>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Suggested Themes When Speaking to A Member of Congress </a:t>
            </a:r>
          </a:p>
        </p:txBody>
      </p:sp>
      <p:sp>
        <p:nvSpPr>
          <p:cNvPr id="3" name="Content Placeholder 2">
            <a:extLst>
              <a:ext uri="{FF2B5EF4-FFF2-40B4-BE49-F238E27FC236}">
                <a16:creationId xmlns:a16="http://schemas.microsoft.com/office/drawing/2014/main" id="{246F1409-F97E-43A3-B7BB-748D33168B0E}"/>
              </a:ext>
            </a:extLst>
          </p:cNvPr>
          <p:cNvSpPr>
            <a:spLocks noGrp="1"/>
          </p:cNvSpPr>
          <p:nvPr>
            <p:ph idx="1"/>
          </p:nvPr>
        </p:nvSpPr>
        <p:spPr>
          <a:xfrm>
            <a:off x="1179226" y="3092970"/>
            <a:ext cx="9833548" cy="2693976"/>
          </a:xfrm>
        </p:spPr>
        <p:txBody>
          <a:bodyPr>
            <a:normAutofit/>
          </a:bodyPr>
          <a:lstStyle/>
          <a:p>
            <a:pPr marL="0" marR="0">
              <a:spcBef>
                <a:spcPts val="0"/>
              </a:spcBef>
              <a:spcAft>
                <a:spcPts val="0"/>
              </a:spcAft>
            </a:pPr>
            <a:r>
              <a:rPr lang="en-US" sz="1000" b="1" i="1">
                <a:solidFill>
                  <a:srgbClr val="000000"/>
                </a:solidFill>
                <a:latin typeface="David" panose="020E0502060401010101" pitchFamily="34" charset="-79"/>
                <a:ea typeface="Calibri" panose="020F0502020204030204" pitchFamily="34" charset="0"/>
                <a:cs typeface="David" panose="020E0502060401010101" pitchFamily="34" charset="-79"/>
              </a:rPr>
              <a:t>FM as An Essential Service </a:t>
            </a:r>
          </a:p>
          <a:p>
            <a:pPr marL="0" marR="0" indent="0">
              <a:spcBef>
                <a:spcPts val="0"/>
              </a:spcBef>
              <a:spcAft>
                <a:spcPts val="0"/>
              </a:spcAft>
              <a:buNone/>
            </a:pPr>
            <a:r>
              <a:rPr lang="en-US" sz="1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ongoing operation and maintenance of the countries buildings is an essential job function and is critical for protecting building occupants. Design professionals, engineers, contractors, facility managers, service providers and code officials operate facilities, maintain critical infrastructure and ensure the continuity and functionality of the built environment. As such they are critical to the support and operation of hospitals, research centers, government buildings, food distribution networks and other facilities necessary for the COVID-19 response. If these buildings shut down or are impacted operationally, so too is the country’s ability to meet this crisis. As the country begins to reopen, creating consistency and continuity in the operation of the building sector will become increasingly important. Even the most sophisticated building cannot run itself and increased demands on the facility, including recent CDC guidance and OPM </a:t>
            </a:r>
            <a:r>
              <a:rPr lang="en-US" sz="1000">
                <a:solidFill>
                  <a:srgbClr val="000000"/>
                </a:solidFill>
                <a:latin typeface="Times New Roman" panose="02020603050405020304" pitchFamily="18" charset="0"/>
                <a:cs typeface="Times New Roman" panose="02020603050405020304" pitchFamily="18" charset="0"/>
              </a:rPr>
              <a:t> </a:t>
            </a:r>
            <a:r>
              <a:rPr lang="en-US" sz="1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directives for federal buildings, often translate into increased demands on the professionals who operate and maintain these buildings. The need for standardized cleaning, workplace screening, enhanced telework, workplace planning and social distancing all place additional demands on the building workforce and require planning and training. As we rise to meet these challenges, we urge you to consider common sense solutions to support these efforts and ensure that our buildings remain assets, not liabilities in an organizations strategic purpose.</a:t>
            </a:r>
            <a:r>
              <a:rPr lang="en-US" sz="1000" b="1" i="1">
                <a:solidFill>
                  <a:srgbClr val="000000"/>
                </a:solidFill>
                <a:latin typeface="Times New Roman" panose="02020603050405020304" pitchFamily="18" charset="0"/>
                <a:cs typeface="Times New Roman" panose="02020603050405020304" pitchFamily="18" charset="0"/>
              </a:rPr>
              <a:t> </a:t>
            </a:r>
            <a:endParaRPr lang="en-US" sz="1000">
              <a:solidFill>
                <a:srgbClr val="000000"/>
              </a:solidFill>
              <a:latin typeface="Times New Roman" panose="02020603050405020304" pitchFamily="18" charset="0"/>
              <a:cs typeface="Times New Roman" panose="02020603050405020304" pitchFamily="18" charset="0"/>
            </a:endParaRPr>
          </a:p>
          <a:p>
            <a:r>
              <a:rPr lang="en-US" sz="1000" b="1" i="1">
                <a:solidFill>
                  <a:srgbClr val="000000"/>
                </a:solidFill>
                <a:latin typeface="Times New Roman" panose="02020603050405020304" pitchFamily="18" charset="0"/>
                <a:cs typeface="Times New Roman" panose="02020603050405020304" pitchFamily="18" charset="0"/>
              </a:rPr>
              <a:t>Disposition of Excess Federal Property: </a:t>
            </a:r>
            <a:endParaRPr lang="en-US" sz="1000">
              <a:solidFill>
                <a:srgbClr val="000000"/>
              </a:solidFill>
              <a:latin typeface="Times New Roman" panose="02020603050405020304" pitchFamily="18" charset="0"/>
              <a:cs typeface="Times New Roman" panose="02020603050405020304" pitchFamily="18" charset="0"/>
            </a:endParaRPr>
          </a:p>
          <a:p>
            <a:pPr marL="0" indent="0">
              <a:buNone/>
            </a:pPr>
            <a:r>
              <a:rPr lang="en-US" sz="1000">
                <a:solidFill>
                  <a:srgbClr val="000000"/>
                </a:solidFill>
                <a:latin typeface="Times New Roman" panose="02020603050405020304" pitchFamily="18" charset="0"/>
                <a:cs typeface="Times New Roman" panose="02020603050405020304" pitchFamily="18" charset="0"/>
              </a:rPr>
              <a:t>IFMA has long supported the realignment of Federal Real Estate Portfolio to reduce waste, increase productivity and ensure that federal buildings are assets in organizations strategic purpose. The recent pandemic has underscored the need to rethink how federal buildings are managed and better understand the long term need for investment in these facilities.  In the 114</a:t>
            </a:r>
            <a:r>
              <a:rPr lang="en-US" sz="1000" baseline="30000">
                <a:solidFill>
                  <a:srgbClr val="000000"/>
                </a:solidFill>
                <a:latin typeface="Times New Roman" panose="02020603050405020304" pitchFamily="18" charset="0"/>
                <a:cs typeface="Times New Roman" panose="02020603050405020304" pitchFamily="18" charset="0"/>
              </a:rPr>
              <a:t>th</a:t>
            </a:r>
            <a:r>
              <a:rPr lang="en-US" sz="1000">
                <a:solidFill>
                  <a:srgbClr val="000000"/>
                </a:solidFill>
                <a:latin typeface="Times New Roman" panose="02020603050405020304" pitchFamily="18" charset="0"/>
                <a:cs typeface="Times New Roman" panose="02020603050405020304" pitchFamily="18" charset="0"/>
              </a:rPr>
              <a:t> Congress a Bi-Partisan group of law makers supported the establishment of a Public Buildings Reform and Savings Board to evaluate the civilian real estate portfolio, identify opportunities for efficiency and dispose of excess property. With that board now established and operating and as Congress works with the Administration to identify excess property it is critical that operational costs and facility management continue to be considered when assessing property value and use. Design and construction costs of a facility are a small fraction of the overall expense of a building over its useful life. The sale of these facilities would yield proceeds from the value of the property, but more importantly result in significant savings from avoided operational costs.</a:t>
            </a:r>
          </a:p>
          <a:p>
            <a:endParaRPr lang="en-US" sz="1000">
              <a:solidFill>
                <a:srgbClr val="000000"/>
              </a:solidFill>
            </a:endParaRPr>
          </a:p>
        </p:txBody>
      </p:sp>
    </p:spTree>
    <p:extLst>
      <p:ext uri="{BB962C8B-B14F-4D97-AF65-F5344CB8AC3E}">
        <p14:creationId xmlns:p14="http://schemas.microsoft.com/office/powerpoint/2010/main" val="3885733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A94C03-C2F8-4170-9C40-78AB9A781B20}"/>
              </a:ext>
            </a:extLst>
          </p:cNvPr>
          <p:cNvSpPr>
            <a:spLocks noGrp="1"/>
          </p:cNvSpPr>
          <p:nvPr>
            <p:ph type="title"/>
          </p:nvPr>
        </p:nvSpPr>
        <p:spPr>
          <a:xfrm>
            <a:off x="640079" y="2053641"/>
            <a:ext cx="3669161" cy="2760098"/>
          </a:xfrm>
        </p:spPr>
        <p:txBody>
          <a:bodyPr>
            <a:normAutofit/>
          </a:bodyPr>
          <a:lstStyle/>
          <a:p>
            <a:r>
              <a:rPr lang="en-US">
                <a:solidFill>
                  <a:srgbClr val="FFFFFF"/>
                </a:solidFill>
              </a:rPr>
              <a:t>Key Follow Up Points </a:t>
            </a:r>
          </a:p>
        </p:txBody>
      </p:sp>
      <p:sp>
        <p:nvSpPr>
          <p:cNvPr id="3" name="Content Placeholder 2">
            <a:extLst>
              <a:ext uri="{FF2B5EF4-FFF2-40B4-BE49-F238E27FC236}">
                <a16:creationId xmlns:a16="http://schemas.microsoft.com/office/drawing/2014/main" id="{2631E516-F3C4-4033-B3A7-1AD7347332F9}"/>
              </a:ext>
            </a:extLst>
          </p:cNvPr>
          <p:cNvSpPr>
            <a:spLocks noGrp="1"/>
          </p:cNvSpPr>
          <p:nvPr>
            <p:ph idx="1"/>
          </p:nvPr>
        </p:nvSpPr>
        <p:spPr>
          <a:xfrm>
            <a:off x="6090574" y="801866"/>
            <a:ext cx="5306084" cy="5230634"/>
          </a:xfrm>
        </p:spPr>
        <p:txBody>
          <a:bodyPr anchor="ctr">
            <a:normAutofit/>
          </a:bodyPr>
          <a:lstStyle/>
          <a:p>
            <a:pPr marL="0" indent="0">
              <a:buNone/>
            </a:pPr>
            <a:r>
              <a:rPr lang="en-US" sz="1300" b="1" dirty="0">
                <a:solidFill>
                  <a:srgbClr val="000000"/>
                </a:solidFill>
              </a:rPr>
              <a:t>JOIN THE HIGH-PERFORMANCE BUILDING CAUCUS </a:t>
            </a:r>
            <a:endParaRPr lang="en-US" sz="1300" dirty="0">
              <a:solidFill>
                <a:srgbClr val="000000"/>
              </a:solidFill>
            </a:endParaRPr>
          </a:p>
          <a:p>
            <a:pPr marL="0" indent="0">
              <a:buNone/>
            </a:pPr>
            <a:r>
              <a:rPr lang="en-US" sz="1300" dirty="0">
                <a:solidFill>
                  <a:srgbClr val="000000"/>
                </a:solidFill>
              </a:rPr>
              <a:t>The </a:t>
            </a:r>
            <a:r>
              <a:rPr lang="en-US" sz="1300" b="1" dirty="0">
                <a:solidFill>
                  <a:srgbClr val="000000"/>
                </a:solidFill>
              </a:rPr>
              <a:t>High-Performance Buildings Caucus of the U.S. Congress</a:t>
            </a:r>
            <a:r>
              <a:rPr lang="en-US" sz="1300" dirty="0">
                <a:solidFill>
                  <a:srgbClr val="000000"/>
                </a:solidFill>
              </a:rPr>
              <a:t> was formed to heighten awareness and inform policymakers about the major impact buildings have on our health, safety and welfare and the opportunities to design, construct and operate high-performance buildings. Fundamental to these concerns include protecting life and property, developing innovative building technologies, facilitating and enhancing U.S. economic competitiveness, increasing energy efficiency in the built-environment, assuring buildings have minimal climate change impacts and are able to respond to changes in the environment, and supporting the development of private sector standards, codes and guidelines that address these concerns.  For more information, please contact Alex Piper </a:t>
            </a:r>
            <a:r>
              <a:rPr lang="en-US" sz="1300" u="sng" dirty="0">
                <a:solidFill>
                  <a:srgbClr val="000000"/>
                </a:solidFill>
                <a:hlinkClick r:id="rId3"/>
              </a:rPr>
              <a:t>alex.piper@mail.house.gov</a:t>
            </a:r>
            <a:r>
              <a:rPr lang="en-US" sz="1300" dirty="0">
                <a:solidFill>
                  <a:srgbClr val="000000"/>
                </a:solidFill>
              </a:rPr>
              <a:t> </a:t>
            </a:r>
          </a:p>
          <a:p>
            <a:pPr marL="0" indent="0">
              <a:buNone/>
            </a:pPr>
            <a:endParaRPr lang="en-US" sz="1300" dirty="0">
              <a:solidFill>
                <a:srgbClr val="000000"/>
              </a:solidFill>
            </a:endParaRPr>
          </a:p>
          <a:p>
            <a:pPr marL="0" indent="0">
              <a:buNone/>
            </a:pPr>
            <a:r>
              <a:rPr lang="en-US" sz="1300" b="1" dirty="0">
                <a:solidFill>
                  <a:srgbClr val="000000"/>
                </a:solidFill>
              </a:rPr>
              <a:t>USE IFMA CHAPTERS AS A RESOURCE </a:t>
            </a:r>
            <a:endParaRPr lang="en-US" sz="1300" dirty="0">
              <a:solidFill>
                <a:srgbClr val="000000"/>
              </a:solidFill>
            </a:endParaRPr>
          </a:p>
          <a:p>
            <a:r>
              <a:rPr lang="en-US" sz="1300" dirty="0">
                <a:solidFill>
                  <a:srgbClr val="000000"/>
                </a:solidFill>
              </a:rPr>
              <a:t>When buildings become more complex so to does the skill set and understanding required to run them – Smart Buildings Require Smart People.  As Congress continues to advance legislation that impacts the building sector utilization of private sector best practices and expertise is critically important. With more than 24,000 members worldwide and 130 local chapters IFMA and its members stand ready to provide insight and industry perspective. Please find your local chapter by visiting </a:t>
            </a:r>
            <a:r>
              <a:rPr lang="en-US" sz="1300" u="sng" dirty="0">
                <a:solidFill>
                  <a:srgbClr val="000000"/>
                </a:solidFill>
                <a:hlinkClick r:id="rId4"/>
              </a:rPr>
              <a:t>www.ifma.org</a:t>
            </a:r>
            <a:r>
              <a:rPr lang="en-US" sz="1300" dirty="0">
                <a:solidFill>
                  <a:srgbClr val="000000"/>
                </a:solidFill>
              </a:rPr>
              <a:t>  </a:t>
            </a:r>
          </a:p>
          <a:p>
            <a:pPr marL="0" indent="0">
              <a:buNone/>
            </a:pPr>
            <a:r>
              <a:rPr lang="en-US" sz="1300" dirty="0">
                <a:solidFill>
                  <a:srgbClr val="000000"/>
                </a:solidFill>
              </a:rPr>
              <a:t>Additional Questions Please Contact Jeff Johnson, IFMA’s Director of External Affairs, </a:t>
            </a:r>
            <a:r>
              <a:rPr lang="en-US" sz="1300" dirty="0">
                <a:solidFill>
                  <a:srgbClr val="000000"/>
                </a:solidFill>
                <a:hlinkClick r:id="rId5"/>
              </a:rPr>
              <a:t>jjohnson@ifma.org</a:t>
            </a:r>
            <a:r>
              <a:rPr lang="en-US" sz="1300" dirty="0">
                <a:solidFill>
                  <a:srgbClr val="000000"/>
                </a:solidFill>
              </a:rPr>
              <a:t> </a:t>
            </a:r>
          </a:p>
        </p:txBody>
      </p:sp>
    </p:spTree>
    <p:extLst>
      <p:ext uri="{BB962C8B-B14F-4D97-AF65-F5344CB8AC3E}">
        <p14:creationId xmlns:p14="http://schemas.microsoft.com/office/powerpoint/2010/main" val="623356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CDCA8B-14F0-44E7-A909-0040EA4DAA75}"/>
              </a:ext>
            </a:extLst>
          </p:cNvPr>
          <p:cNvSpPr>
            <a:spLocks noGrp="1"/>
          </p:cNvSpPr>
          <p:nvPr>
            <p:ph type="title"/>
          </p:nvPr>
        </p:nvSpPr>
        <p:spPr>
          <a:xfrm>
            <a:off x="992206" y="1608667"/>
            <a:ext cx="2823275" cy="4501127"/>
          </a:xfrm>
        </p:spPr>
        <p:txBody>
          <a:bodyPr anchor="t">
            <a:normAutofit/>
          </a:bodyPr>
          <a:lstStyle/>
          <a:p>
            <a:pPr algn="r"/>
            <a:r>
              <a:rPr lang="en-US" sz="3200" dirty="0">
                <a:solidFill>
                  <a:srgbClr val="FFFFFF"/>
                </a:solidFill>
                <a:latin typeface="Arial" panose="020B0604020202020204" pitchFamily="34" charset="0"/>
                <a:cs typeface="Arial" panose="020B0604020202020204" pitchFamily="34" charset="0"/>
              </a:rPr>
              <a:t>How to Invite a Member of Congress to Speak to a Chapter Event </a:t>
            </a:r>
          </a:p>
        </p:txBody>
      </p:sp>
      <p:sp>
        <p:nvSpPr>
          <p:cNvPr id="3" name="Content Placeholder 2">
            <a:extLst>
              <a:ext uri="{FF2B5EF4-FFF2-40B4-BE49-F238E27FC236}">
                <a16:creationId xmlns:a16="http://schemas.microsoft.com/office/drawing/2014/main" id="{C5291443-58E6-47AA-B8FF-E0825D2B3190}"/>
              </a:ext>
            </a:extLst>
          </p:cNvPr>
          <p:cNvSpPr>
            <a:spLocks noGrp="1"/>
          </p:cNvSpPr>
          <p:nvPr>
            <p:ph sz="half" idx="1"/>
          </p:nvPr>
        </p:nvSpPr>
        <p:spPr>
          <a:xfrm>
            <a:off x="4358185" y="462255"/>
            <a:ext cx="3421958" cy="4501127"/>
          </a:xfrm>
        </p:spPr>
        <p:txBody>
          <a:bodyPr>
            <a:normAutofit/>
          </a:bodyPr>
          <a:lstStyle/>
          <a:p>
            <a:r>
              <a:rPr lang="en-US" sz="2400" dirty="0">
                <a:latin typeface="Arial" panose="020B0604020202020204" pitchFamily="34" charset="0"/>
                <a:cs typeface="Arial" panose="020B0604020202020204" pitchFamily="34" charset="0"/>
              </a:rPr>
              <a:t>Plan in Advance </a:t>
            </a:r>
          </a:p>
          <a:p>
            <a:r>
              <a:rPr lang="en-US" sz="2400" dirty="0">
                <a:latin typeface="Arial" panose="020B0604020202020204" pitchFamily="34" charset="0"/>
                <a:cs typeface="Arial" panose="020B0604020202020204" pitchFamily="34" charset="0"/>
              </a:rPr>
              <a:t>Find a Large Event </a:t>
            </a:r>
          </a:p>
          <a:p>
            <a:r>
              <a:rPr lang="en-US" sz="2400" dirty="0">
                <a:latin typeface="Arial" panose="020B0604020202020204" pitchFamily="34" charset="0"/>
                <a:cs typeface="Arial" panose="020B0604020202020204" pitchFamily="34" charset="0"/>
              </a:rPr>
              <a:t>Be Flexible </a:t>
            </a:r>
          </a:p>
          <a:p>
            <a:r>
              <a:rPr lang="en-US" sz="2400" dirty="0">
                <a:latin typeface="Arial" panose="020B0604020202020204" pitchFamily="34" charset="0"/>
                <a:cs typeface="Arial" panose="020B0604020202020204" pitchFamily="34" charset="0"/>
              </a:rPr>
              <a:t>Ask them to attend a  virtual event </a:t>
            </a:r>
          </a:p>
        </p:txBody>
      </p:sp>
      <p:sp>
        <p:nvSpPr>
          <p:cNvPr id="4" name="Content Placeholder 3">
            <a:extLst>
              <a:ext uri="{FF2B5EF4-FFF2-40B4-BE49-F238E27FC236}">
                <a16:creationId xmlns:a16="http://schemas.microsoft.com/office/drawing/2014/main" id="{F515CDBC-98A6-48D9-8367-EAA43D3E6ED2}"/>
              </a:ext>
            </a:extLst>
          </p:cNvPr>
          <p:cNvSpPr>
            <a:spLocks noGrp="1"/>
          </p:cNvSpPr>
          <p:nvPr>
            <p:ph sz="half" idx="2"/>
          </p:nvPr>
        </p:nvSpPr>
        <p:spPr>
          <a:xfrm>
            <a:off x="7833816" y="380369"/>
            <a:ext cx="3886936" cy="6443512"/>
          </a:xfrm>
        </p:spPr>
        <p:txBody>
          <a:bodyPr>
            <a:noAutofit/>
          </a:bodyPr>
          <a:lstStyle/>
          <a:p>
            <a:r>
              <a:rPr lang="en-US" sz="2400" dirty="0">
                <a:latin typeface="Arial" panose="020B0604020202020204" pitchFamily="34" charset="0"/>
                <a:cs typeface="Arial" panose="020B0604020202020204" pitchFamily="34" charset="0"/>
              </a:rPr>
              <a:t>Key Points In Request </a:t>
            </a:r>
          </a:p>
          <a:p>
            <a:r>
              <a:rPr lang="en-US" sz="2400" dirty="0">
                <a:latin typeface="Arial" panose="020B0604020202020204" pitchFamily="34" charset="0"/>
                <a:cs typeface="Arial" panose="020B0604020202020204" pitchFamily="34" charset="0"/>
              </a:rPr>
              <a:t>On Behalf of IFMA, our 24,000 members and our X Chapter. We would like to invite you to address our meeting on….</a:t>
            </a:r>
          </a:p>
          <a:p>
            <a:r>
              <a:rPr lang="en-US" sz="2400" dirty="0">
                <a:latin typeface="Arial" panose="020B0604020202020204" pitchFamily="34" charset="0"/>
                <a:cs typeface="Arial" panose="020B0604020202020204" pitchFamily="34" charset="0"/>
              </a:rPr>
              <a:t>As a leader in the Congress on issues that impact the buildings sector we are anxious to hear from you on….</a:t>
            </a:r>
          </a:p>
          <a:p>
            <a:r>
              <a:rPr lang="en-US" sz="2400" dirty="0">
                <a:latin typeface="Arial" panose="020B0604020202020204" pitchFamily="34" charset="0"/>
                <a:cs typeface="Arial" panose="020B0604020202020204" pitchFamily="34" charset="0"/>
              </a:rPr>
              <a:t>For additional information or to schedule a time to speak, please contact…. </a:t>
            </a:r>
          </a:p>
        </p:txBody>
      </p:sp>
    </p:spTree>
    <p:extLst>
      <p:ext uri="{BB962C8B-B14F-4D97-AF65-F5344CB8AC3E}">
        <p14:creationId xmlns:p14="http://schemas.microsoft.com/office/powerpoint/2010/main" val="14942383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a:xfrm>
            <a:off x="958506" y="800392"/>
            <a:ext cx="10264697" cy="1212102"/>
          </a:xfrm>
        </p:spPr>
        <p:txBody>
          <a:bodyPr>
            <a:normAutofit/>
          </a:bodyPr>
          <a:lstStyle/>
          <a:p>
            <a:r>
              <a:rPr lang="en-US" sz="4000" dirty="0">
                <a:solidFill>
                  <a:srgbClr val="FFFFFF"/>
                </a:solidFill>
                <a:latin typeface="Arial" panose="020B0604020202020204" pitchFamily="34" charset="0"/>
                <a:cs typeface="Arial" panose="020B0604020202020204" pitchFamily="34" charset="0"/>
              </a:rPr>
              <a:t>IFMA External Affairs Team</a:t>
            </a:r>
          </a:p>
        </p:txBody>
      </p:sp>
      <p:sp>
        <p:nvSpPr>
          <p:cNvPr id="2" name="Content Placeholder 1"/>
          <p:cNvSpPr>
            <a:spLocks noGrp="1"/>
          </p:cNvSpPr>
          <p:nvPr>
            <p:ph idx="1"/>
          </p:nvPr>
        </p:nvSpPr>
        <p:spPr>
          <a:xfrm>
            <a:off x="1243488" y="2552700"/>
            <a:ext cx="9708995" cy="3985326"/>
          </a:xfrm>
        </p:spPr>
        <p:txBody>
          <a:bodyPr anchor="ctr">
            <a:normAutofit/>
          </a:bodyPr>
          <a:lstStyle/>
          <a:p>
            <a:pPr marL="0" indent="0">
              <a:buNone/>
            </a:pPr>
            <a:r>
              <a:rPr lang="en-US" sz="1900" b="1" dirty="0">
                <a:latin typeface="Arial" panose="020B0604020202020204" pitchFamily="34" charset="0"/>
                <a:cs typeface="Arial" panose="020B0604020202020204" pitchFamily="34" charset="0"/>
              </a:rPr>
              <a:t>Jeff Johnson, Director of Government Affairs, IFMA</a:t>
            </a:r>
          </a:p>
          <a:p>
            <a:pPr marL="0" indent="0">
              <a:buNone/>
            </a:pPr>
            <a:r>
              <a:rPr lang="en-US" sz="1900" dirty="0">
                <a:latin typeface="Arial" panose="020B0604020202020204" pitchFamily="34" charset="0"/>
                <a:cs typeface="Arial" panose="020B0604020202020204" pitchFamily="34" charset="0"/>
              </a:rPr>
              <a:t>Jeff Johnson is director of Director of Government Relations for the International Facility Management Association (IFMA). Jeff holds a bachelor’s degree in history and political science from Gettysburg College in Gettysburg, Pa., and a Juris Doctor from The Catholic University of America’s Columbus School of Law in Washington, DC. Prior to joining IFMA, Jeff served as a government affairs consultant; regional political director for former Maryland senatorial candidate and RNC Chairman Michael Steele; director of government affairs for GAGE Business Consulting &amp; Government Affairs; and associate with PACE LLP. He has served on numerous congressional and gubernatorial campaigns throughout the country and worked with the U.S. House of Representatives’ Committee on Transportation and Infrastructure. Mr. Johnson is licensed to practice law in Maryland. </a:t>
            </a:r>
            <a:endParaRPr lang="en-US" sz="1900" dirty="0">
              <a:latin typeface="Times New Roman" pitchFamily="18" charset="0"/>
              <a:cs typeface="Times New Roman" pitchFamily="18" charset="0"/>
            </a:endParaRPr>
          </a:p>
          <a:p>
            <a:endParaRPr lang="en-US" sz="2000" dirty="0"/>
          </a:p>
        </p:txBody>
      </p:sp>
    </p:spTree>
    <p:extLst>
      <p:ext uri="{BB962C8B-B14F-4D97-AF65-F5344CB8AC3E}">
        <p14:creationId xmlns:p14="http://schemas.microsoft.com/office/powerpoint/2010/main" val="2484048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BC2FC27-FCBC-46A8-BD01-D2D80A25B50E}"/>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latin typeface="Arial" panose="020B0604020202020204" pitchFamily="34" charset="0"/>
                <a:cs typeface="Arial" panose="020B0604020202020204" pitchFamily="34" charset="0"/>
              </a:rPr>
              <a:t>Congresswoman Sharice </a:t>
            </a:r>
            <a:r>
              <a:rPr lang="en-US" sz="4000" dirty="0" err="1">
                <a:solidFill>
                  <a:srgbClr val="FFFFFF"/>
                </a:solidFill>
                <a:latin typeface="Arial" panose="020B0604020202020204" pitchFamily="34" charset="0"/>
                <a:cs typeface="Arial" panose="020B0604020202020204" pitchFamily="34" charset="0"/>
              </a:rPr>
              <a:t>Davids</a:t>
            </a:r>
            <a:r>
              <a:rPr lang="en-US" sz="4000" dirty="0">
                <a:solidFill>
                  <a:srgbClr val="FFFFFF"/>
                </a:solidFill>
                <a:latin typeface="Arial" panose="020B0604020202020204" pitchFamily="34" charset="0"/>
                <a:cs typeface="Arial" panose="020B0604020202020204" pitchFamily="34" charset="0"/>
              </a:rPr>
              <a:t> (D-KS)</a:t>
            </a:r>
          </a:p>
        </p:txBody>
      </p:sp>
      <p:pic>
        <p:nvPicPr>
          <p:cNvPr id="5" name="Content Placeholder 4">
            <a:extLst>
              <a:ext uri="{FF2B5EF4-FFF2-40B4-BE49-F238E27FC236}">
                <a16:creationId xmlns:a16="http://schemas.microsoft.com/office/drawing/2014/main" id="{2F7226EE-E69C-4027-9FEC-A9A9255ADEC0}"/>
              </a:ext>
            </a:extLst>
          </p:cNvPr>
          <p:cNvPicPr>
            <a:picLocks noGrp="1" noChangeAspect="1"/>
          </p:cNvPicPr>
          <p:nvPr>
            <p:ph sz="half" idx="2"/>
          </p:nvPr>
        </p:nvPicPr>
        <p:blipFill rotWithShape="1">
          <a:blip r:embed="rId2"/>
          <a:srcRect t="2060" r="2" b="23561"/>
          <a:stretch/>
        </p:blipFill>
        <p:spPr>
          <a:xfrm>
            <a:off x="1424902" y="2492376"/>
            <a:ext cx="3209779" cy="3563372"/>
          </a:xfrm>
          <a:prstGeom prst="rect">
            <a:avLst/>
          </a:prstGeom>
        </p:spPr>
      </p:pic>
      <p:sp>
        <p:nvSpPr>
          <p:cNvPr id="3" name="Content Placeholder 2">
            <a:extLst>
              <a:ext uri="{FF2B5EF4-FFF2-40B4-BE49-F238E27FC236}">
                <a16:creationId xmlns:a16="http://schemas.microsoft.com/office/drawing/2014/main" id="{E92F2DD0-EA3F-4949-B3AB-4CA8D42C5E99}"/>
              </a:ext>
            </a:extLst>
          </p:cNvPr>
          <p:cNvSpPr>
            <a:spLocks noGrp="1"/>
          </p:cNvSpPr>
          <p:nvPr>
            <p:ph sz="half" idx="1"/>
          </p:nvPr>
        </p:nvSpPr>
        <p:spPr>
          <a:xfrm>
            <a:off x="5295569" y="2494450"/>
            <a:ext cx="5471529" cy="3563159"/>
          </a:xfrm>
        </p:spPr>
        <p:txBody>
          <a:bodyPr vert="horz" lIns="91440" tIns="45720" rIns="91440" bIns="45720" rtlCol="0">
            <a:normAutofit/>
          </a:bodyPr>
          <a:lstStyle/>
          <a:p>
            <a:r>
              <a:rPr lang="en-US" sz="2400" dirty="0">
                <a:latin typeface="Arial" panose="020B0604020202020204" pitchFamily="34" charset="0"/>
                <a:cs typeface="Arial" panose="020B0604020202020204" pitchFamily="34" charset="0"/>
              </a:rPr>
              <a:t>Committee on Transportation and Infrastructure </a:t>
            </a:r>
          </a:p>
          <a:p>
            <a:r>
              <a:rPr lang="en-US" sz="2400" dirty="0">
                <a:latin typeface="Arial" panose="020B0604020202020204" pitchFamily="34" charset="0"/>
                <a:cs typeface="Arial" panose="020B0604020202020204" pitchFamily="34" charset="0"/>
              </a:rPr>
              <a:t>Subcommittee on Public Buildings and Emergency Management </a:t>
            </a:r>
          </a:p>
          <a:p>
            <a:r>
              <a:rPr lang="en-US" sz="2400" dirty="0">
                <a:latin typeface="Arial" panose="020B0604020202020204" pitchFamily="34" charset="0"/>
                <a:cs typeface="Arial" panose="020B0604020202020204" pitchFamily="34" charset="0"/>
              </a:rPr>
              <a:t>Davids.house.gov</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07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group of people standing in a room&#10;&#10;Description automatically generated">
            <a:extLst>
              <a:ext uri="{FF2B5EF4-FFF2-40B4-BE49-F238E27FC236}">
                <a16:creationId xmlns:a16="http://schemas.microsoft.com/office/drawing/2014/main" id="{4A12AB09-4062-4774-B6B0-8F0484F52C2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7109" r="-1" b="12489"/>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3" name="Freeform: Shape 1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053661-CD0F-4ADE-A196-9A6DCCDCDDA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latin typeface="Arial" panose="020B0604020202020204" pitchFamily="34" charset="0"/>
                <a:cs typeface="Arial" panose="020B0604020202020204" pitchFamily="34" charset="0"/>
              </a:rPr>
              <a:t>Chairman Frank Pallone (D-NJ)</a:t>
            </a:r>
          </a:p>
        </p:txBody>
      </p:sp>
      <p:sp>
        <p:nvSpPr>
          <p:cNvPr id="3" name="Content Placeholder 2">
            <a:extLst>
              <a:ext uri="{FF2B5EF4-FFF2-40B4-BE49-F238E27FC236}">
                <a16:creationId xmlns:a16="http://schemas.microsoft.com/office/drawing/2014/main" id="{E93EC527-BB66-4B01-B42F-778F6406413C}"/>
              </a:ext>
            </a:extLst>
          </p:cNvPr>
          <p:cNvSpPr>
            <a:spLocks noGrp="1"/>
          </p:cNvSpPr>
          <p:nvPr>
            <p:ph sz="half" idx="1"/>
          </p:nvPr>
        </p:nvSpPr>
        <p:spPr>
          <a:xfrm>
            <a:off x="477981" y="4872922"/>
            <a:ext cx="3933306" cy="1208141"/>
          </a:xfrm>
        </p:spPr>
        <p:txBody>
          <a:bodyPr vert="horz" lIns="91440" tIns="45720" rIns="91440" bIns="45720" rtlCol="0">
            <a:normAutofit/>
          </a:bodyPr>
          <a:lstStyle/>
          <a:p>
            <a:pPr marL="0" indent="0">
              <a:buNone/>
            </a:pPr>
            <a:r>
              <a:rPr lang="en-US" sz="2400" dirty="0">
                <a:latin typeface="Arial" panose="020B0604020202020204" pitchFamily="34" charset="0"/>
                <a:cs typeface="Arial" panose="020B0604020202020204" pitchFamily="34" charset="0"/>
              </a:rPr>
              <a:t>Chairman, House Energy and Commerce Committee </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867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indoor, table, person, sitting&#10;&#10;Description automatically generated">
            <a:extLst>
              <a:ext uri="{FF2B5EF4-FFF2-40B4-BE49-F238E27FC236}">
                <a16:creationId xmlns:a16="http://schemas.microsoft.com/office/drawing/2014/main" id="{2A320022-A51F-4F48-A814-D1D8A22DD33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1428" t="9091" r="24631" b="1"/>
          <a:stretch/>
        </p:blipFill>
        <p:spPr>
          <a:xfrm rot="5400000">
            <a:off x="4428744" y="-905256"/>
            <a:ext cx="6858000" cy="8668512"/>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CCEA7E-6797-476C-8F9D-D0CAE09E854F}"/>
              </a:ext>
            </a:extLst>
          </p:cNvPr>
          <p:cNvSpPr>
            <a:spLocks noGrp="1"/>
          </p:cNvSpPr>
          <p:nvPr>
            <p:ph type="title"/>
          </p:nvPr>
        </p:nvSpPr>
        <p:spPr>
          <a:xfrm>
            <a:off x="371093" y="1161288"/>
            <a:ext cx="3709587" cy="1124712"/>
          </a:xfrm>
        </p:spPr>
        <p:txBody>
          <a:bodyPr vert="horz" lIns="91440" tIns="45720" rIns="91440" bIns="45720" rtlCol="0" anchor="b">
            <a:normAutofit/>
          </a:bodyPr>
          <a:lstStyle/>
          <a:p>
            <a:r>
              <a:rPr lang="en-US" sz="2800" dirty="0">
                <a:latin typeface="Arial" panose="020B0604020202020204" pitchFamily="34" charset="0"/>
                <a:cs typeface="Arial" panose="020B0604020202020204" pitchFamily="34" charset="0"/>
              </a:rPr>
              <a:t>Congressman Gregg Pence (R-IN)</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73CD6D7-CC86-41BB-8700-EF282C41BC83}"/>
              </a:ext>
            </a:extLst>
          </p:cNvPr>
          <p:cNvSpPr>
            <a:spLocks noGrp="1"/>
          </p:cNvSpPr>
          <p:nvPr>
            <p:ph sz="half" idx="1"/>
          </p:nvPr>
        </p:nvSpPr>
        <p:spPr>
          <a:xfrm>
            <a:off x="371094" y="2718054"/>
            <a:ext cx="3438906" cy="3207258"/>
          </a:xfrm>
        </p:spPr>
        <p:txBody>
          <a:bodyPr vert="horz" lIns="91440" tIns="45720" rIns="91440" bIns="45720" rtlCol="0" anchor="t">
            <a:normAutofit/>
          </a:bodyPr>
          <a:lstStyle/>
          <a:p>
            <a:r>
              <a:rPr lang="en-US" sz="2400" dirty="0">
                <a:latin typeface="Arial" panose="020B0604020202020204" pitchFamily="34" charset="0"/>
                <a:cs typeface="Arial" panose="020B0604020202020204" pitchFamily="34" charset="0"/>
              </a:rPr>
              <a:t>House Transportation and Infrastructure Committee </a:t>
            </a:r>
          </a:p>
          <a:p>
            <a:r>
              <a:rPr lang="en-US" sz="2400" dirty="0">
                <a:latin typeface="Arial" panose="020B0604020202020204" pitchFamily="34" charset="0"/>
                <a:cs typeface="Arial" panose="020B0604020202020204" pitchFamily="34" charset="0"/>
              </a:rPr>
              <a:t>Subcommittee on Public Buildings and Emergency Management </a:t>
            </a:r>
          </a:p>
          <a:p>
            <a:r>
              <a:rPr lang="en-US" sz="2400" dirty="0">
                <a:latin typeface="Arial" panose="020B0604020202020204" pitchFamily="34" charset="0"/>
                <a:cs typeface="Arial" panose="020B0604020202020204" pitchFamily="34" charset="0"/>
              </a:rPr>
              <a:t>Pence.house.gov </a:t>
            </a:r>
          </a:p>
        </p:txBody>
      </p:sp>
    </p:spTree>
    <p:extLst>
      <p:ext uri="{BB962C8B-B14F-4D97-AF65-F5344CB8AC3E}">
        <p14:creationId xmlns:p14="http://schemas.microsoft.com/office/powerpoint/2010/main" val="2169260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1BBB47-0D6B-4FFD-8950-9199532BBB8C}"/>
              </a:ext>
            </a:extLst>
          </p:cNvPr>
          <p:cNvSpPr>
            <a:spLocks noGrp="1"/>
          </p:cNvSpPr>
          <p:nvPr>
            <p:ph type="title"/>
          </p:nvPr>
        </p:nvSpPr>
        <p:spPr>
          <a:xfrm>
            <a:off x="757450" y="521208"/>
            <a:ext cx="10754437" cy="1627632"/>
          </a:xfrm>
        </p:spPr>
        <p:txBody>
          <a:bodyPr>
            <a:normAutofit/>
          </a:bodyPr>
          <a:lstStyle/>
          <a:p>
            <a:r>
              <a:rPr lang="en-US" sz="4800">
                <a:solidFill>
                  <a:srgbClr val="FFFFFF"/>
                </a:solidFill>
              </a:rPr>
              <a:t>State and Local Activity </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A399D34-C58B-4395-94FE-73E29FCB1230}"/>
              </a:ext>
            </a:extLst>
          </p:cNvPr>
          <p:cNvSpPr>
            <a:spLocks noGrp="1"/>
          </p:cNvSpPr>
          <p:nvPr>
            <p:ph idx="1"/>
          </p:nvPr>
        </p:nvSpPr>
        <p:spPr>
          <a:xfrm>
            <a:off x="757451" y="2776737"/>
            <a:ext cx="10754436" cy="3429234"/>
          </a:xfrm>
        </p:spPr>
        <p:txBody>
          <a:bodyPr anchor="ctr">
            <a:normAutofit fontScale="92500" lnSpcReduction="20000"/>
          </a:bodyPr>
          <a:lstStyle/>
          <a:p>
            <a:r>
              <a:rPr lang="en-US" sz="2600" dirty="0">
                <a:solidFill>
                  <a:srgbClr val="FFFFFF"/>
                </a:solidFill>
              </a:rPr>
              <a:t>Very Busy Time at State Level as Well </a:t>
            </a:r>
          </a:p>
          <a:p>
            <a:r>
              <a:rPr lang="en-US" sz="2600" dirty="0">
                <a:solidFill>
                  <a:srgbClr val="FFFFFF"/>
                </a:solidFill>
              </a:rPr>
              <a:t>Varying Definitions of Critical/ Essential Employee </a:t>
            </a:r>
          </a:p>
          <a:p>
            <a:r>
              <a:rPr lang="en-US" sz="2600" dirty="0">
                <a:solidFill>
                  <a:srgbClr val="FFFFFF"/>
                </a:solidFill>
              </a:rPr>
              <a:t>800 executive orders </a:t>
            </a:r>
          </a:p>
          <a:p>
            <a:r>
              <a:rPr lang="en-US" sz="2600" dirty="0">
                <a:solidFill>
                  <a:srgbClr val="FFFFFF"/>
                </a:solidFill>
              </a:rPr>
              <a:t>625 Pieces of COVID 19 Related Legislation </a:t>
            </a:r>
          </a:p>
          <a:p>
            <a:r>
              <a:rPr lang="en-US" sz="2600" dirty="0">
                <a:solidFill>
                  <a:srgbClr val="FFFFFF"/>
                </a:solidFill>
              </a:rPr>
              <a:t>More than 500 new regulations </a:t>
            </a:r>
          </a:p>
          <a:p>
            <a:r>
              <a:rPr lang="en-US" sz="2600" dirty="0">
                <a:solidFill>
                  <a:srgbClr val="FFFFFF"/>
                </a:solidFill>
              </a:rPr>
              <a:t>Tax Nexus</a:t>
            </a:r>
          </a:p>
          <a:p>
            <a:r>
              <a:rPr lang="en-US" sz="2600" dirty="0">
                <a:solidFill>
                  <a:srgbClr val="FFFFFF"/>
                </a:solidFill>
              </a:rPr>
              <a:t>Only 6 State Still Meeting -MD Adjourned for first time since Civil War</a:t>
            </a:r>
          </a:p>
          <a:p>
            <a:r>
              <a:rPr lang="en-US" sz="2600" dirty="0">
                <a:solidFill>
                  <a:srgbClr val="FFFFFF"/>
                </a:solidFill>
              </a:rPr>
              <a:t>State have appropriated $2 Billion Dollars </a:t>
            </a:r>
          </a:p>
          <a:p>
            <a:r>
              <a:rPr lang="en-US" sz="2600" dirty="0">
                <a:solidFill>
                  <a:srgbClr val="FFFFFF"/>
                </a:solidFill>
              </a:rPr>
              <a:t>Many state operating under emergency rules – no public comment </a:t>
            </a:r>
          </a:p>
        </p:txBody>
      </p:sp>
    </p:spTree>
    <p:extLst>
      <p:ext uri="{BB962C8B-B14F-4D97-AF65-F5344CB8AC3E}">
        <p14:creationId xmlns:p14="http://schemas.microsoft.com/office/powerpoint/2010/main" val="2769582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6F1595-E55B-4B28-B8CD-61986F77FD72}"/>
              </a:ext>
            </a:extLst>
          </p:cNvPr>
          <p:cNvSpPr>
            <a:spLocks noGrp="1"/>
          </p:cNvSpPr>
          <p:nvPr>
            <p:ph type="title"/>
          </p:nvPr>
        </p:nvSpPr>
        <p:spPr>
          <a:xfrm>
            <a:off x="686834" y="1153572"/>
            <a:ext cx="3200400" cy="4461163"/>
          </a:xfrm>
        </p:spPr>
        <p:txBody>
          <a:bodyPr>
            <a:normAutofit/>
          </a:bodyPr>
          <a:lstStyle/>
          <a:p>
            <a:r>
              <a:rPr lang="en-US">
                <a:solidFill>
                  <a:srgbClr val="FFFFFF"/>
                </a:solidFill>
              </a:rPr>
              <a:t>Virginia Emergency Temporary Standard for COVID 19 Response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049F983-23E2-4394-8EA8-C0A60FFF63DE}"/>
              </a:ext>
            </a:extLst>
          </p:cNvPr>
          <p:cNvSpPr>
            <a:spLocks noGrp="1"/>
          </p:cNvSpPr>
          <p:nvPr>
            <p:ph idx="1"/>
          </p:nvPr>
        </p:nvSpPr>
        <p:spPr>
          <a:xfrm>
            <a:off x="4447308" y="591344"/>
            <a:ext cx="6906491" cy="5585619"/>
          </a:xfrm>
        </p:spPr>
        <p:txBody>
          <a:bodyPr anchor="ctr">
            <a:normAutofit/>
          </a:bodyPr>
          <a:lstStyle/>
          <a:p>
            <a:r>
              <a:rPr lang="en-US" dirty="0"/>
              <a:t>Affects Building Owners, Managers and FMS</a:t>
            </a:r>
          </a:p>
          <a:p>
            <a:r>
              <a:rPr lang="en-US" dirty="0"/>
              <a:t>Pushed Heavily by AFL-CIO </a:t>
            </a:r>
          </a:p>
          <a:p>
            <a:r>
              <a:rPr lang="en-US" dirty="0"/>
              <a:t>Additional Information </a:t>
            </a:r>
            <a:r>
              <a:rPr lang="en-US" dirty="0">
                <a:hlinkClick r:id="rId2"/>
              </a:rPr>
              <a:t>https://www.natlawreview.com/article/virginia-paves-way-emergency-temporary-standards-workplace</a:t>
            </a:r>
            <a:endParaRPr lang="en-US" dirty="0"/>
          </a:p>
          <a:p>
            <a:endParaRPr lang="en-US" dirty="0"/>
          </a:p>
        </p:txBody>
      </p:sp>
    </p:spTree>
    <p:extLst>
      <p:ext uri="{BB962C8B-B14F-4D97-AF65-F5344CB8AC3E}">
        <p14:creationId xmlns:p14="http://schemas.microsoft.com/office/powerpoint/2010/main" val="2175763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A2E26-C11D-4D51-8ECF-56EAA0BA70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F0996C-F217-4F1C-A9CB-4D4B3F01F3F1}"/>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AF22847-D2B0-48C2-B0D3-42220996C300}"/>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05B801A6-F574-417A-8F75-65600B77BE9B}"/>
              </a:ext>
            </a:extLst>
          </p:cNvPr>
          <p:cNvPicPr>
            <a:picLocks noChangeAspect="1"/>
          </p:cNvPicPr>
          <p:nvPr/>
        </p:nvPicPr>
        <p:blipFill>
          <a:blip r:embed="rId2"/>
          <a:stretch>
            <a:fillRect/>
          </a:stretch>
        </p:blipFill>
        <p:spPr>
          <a:xfrm>
            <a:off x="142875" y="190500"/>
            <a:ext cx="11210925" cy="6391275"/>
          </a:xfrm>
          <a:prstGeom prst="rect">
            <a:avLst/>
          </a:prstGeom>
        </p:spPr>
      </p:pic>
    </p:spTree>
    <p:extLst>
      <p:ext uri="{BB962C8B-B14F-4D97-AF65-F5344CB8AC3E}">
        <p14:creationId xmlns:p14="http://schemas.microsoft.com/office/powerpoint/2010/main" val="665527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itle 5">
            <a:extLst>
              <a:ext uri="{FF2B5EF4-FFF2-40B4-BE49-F238E27FC236}">
                <a16:creationId xmlns:a16="http://schemas.microsoft.com/office/drawing/2014/main" id="{F18F0BC0-5429-442F-81AC-B5812E808020}"/>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State Legislative Resources </a:t>
            </a:r>
          </a:p>
        </p:txBody>
      </p:sp>
      <p:sp>
        <p:nvSpPr>
          <p:cNvPr id="7" name="Content Placeholder 6">
            <a:extLst>
              <a:ext uri="{FF2B5EF4-FFF2-40B4-BE49-F238E27FC236}">
                <a16:creationId xmlns:a16="http://schemas.microsoft.com/office/drawing/2014/main" id="{0084EE9E-C9D4-4AD1-8490-C41183EDEFE3}"/>
              </a:ext>
            </a:extLst>
          </p:cNvPr>
          <p:cNvSpPr>
            <a:spLocks noGrp="1"/>
          </p:cNvSpPr>
          <p:nvPr>
            <p:ph idx="1"/>
          </p:nvPr>
        </p:nvSpPr>
        <p:spPr>
          <a:xfrm>
            <a:off x="1316765" y="2552700"/>
            <a:ext cx="9708995" cy="4283403"/>
          </a:xfrm>
        </p:spPr>
        <p:txBody>
          <a:bodyPr anchor="ctr">
            <a:normAutofit/>
          </a:bodyPr>
          <a:lstStyle/>
          <a:p>
            <a:pPr>
              <a:spcBef>
                <a:spcPts val="0"/>
              </a:spcBef>
              <a:spcAft>
                <a:spcPts val="300"/>
              </a:spcAft>
            </a:pPr>
            <a:r>
              <a:rPr lang="en-US" sz="1400" dirty="0">
                <a:latin typeface="Arial" panose="020B0604020202020204" pitchFamily="34" charset="0"/>
                <a:cs typeface="Arial" panose="020B0604020202020204" pitchFamily="34" charset="0"/>
              </a:rPr>
              <a:t>Sample Speaking Request</a:t>
            </a:r>
          </a:p>
          <a:p>
            <a:r>
              <a:rPr lang="en-US" sz="1400" dirty="0">
                <a:latin typeface="Arial" panose="020B0604020202020204" pitchFamily="34" charset="0"/>
                <a:cs typeface="Arial" panose="020B0604020202020204" pitchFamily="34" charset="0"/>
              </a:rPr>
              <a:t>Sample Meeting Request</a:t>
            </a:r>
          </a:p>
          <a:p>
            <a:r>
              <a:rPr lang="en-US" sz="1400" dirty="0">
                <a:latin typeface="Arial" panose="020B0604020202020204" pitchFamily="34" charset="0"/>
                <a:cs typeface="Arial" panose="020B0604020202020204" pitchFamily="34" charset="0"/>
              </a:rPr>
              <a:t>Advocacy Agenda (Look at Hill Leave Behind)</a:t>
            </a:r>
          </a:p>
          <a:p>
            <a:r>
              <a:rPr lang="en-US" sz="1400" dirty="0">
                <a:latin typeface="Arial" panose="020B0604020202020204" pitchFamily="34" charset="0"/>
                <a:cs typeface="Arial" panose="020B0604020202020204" pitchFamily="34" charset="0"/>
              </a:rPr>
              <a:t>Government Affairs Committee </a:t>
            </a:r>
          </a:p>
          <a:p>
            <a:r>
              <a:rPr lang="en-US" sz="1400" dirty="0">
                <a:latin typeface="Arial" panose="020B0604020202020204" pitchFamily="34" charset="0"/>
                <a:cs typeface="Arial" panose="020B0604020202020204" pitchFamily="34" charset="0"/>
              </a:rPr>
              <a:t>State Legislative Updates </a:t>
            </a:r>
          </a:p>
          <a:p>
            <a:pPr lvl="1"/>
            <a:r>
              <a:rPr lang="en-US" sz="1400" dirty="0">
                <a:latin typeface="Arial" panose="020B0604020202020204" pitchFamily="34" charset="0"/>
                <a:cs typeface="Arial" panose="020B0604020202020204" pitchFamily="34" charset="0"/>
              </a:rPr>
              <a:t>MD</a:t>
            </a:r>
          </a:p>
          <a:p>
            <a:pPr lvl="1"/>
            <a:r>
              <a:rPr lang="en-US" sz="1400" dirty="0">
                <a:latin typeface="Arial" panose="020B0604020202020204" pitchFamily="34" charset="0"/>
                <a:cs typeface="Arial" panose="020B0604020202020204" pitchFamily="34" charset="0"/>
              </a:rPr>
              <a:t>PA</a:t>
            </a:r>
          </a:p>
          <a:p>
            <a:pPr lvl="1"/>
            <a:r>
              <a:rPr lang="en-US" sz="1400" dirty="0">
                <a:latin typeface="Arial" panose="020B0604020202020204" pitchFamily="34" charset="0"/>
                <a:cs typeface="Arial" panose="020B0604020202020204" pitchFamily="34" charset="0"/>
              </a:rPr>
              <a:t>NC</a:t>
            </a:r>
          </a:p>
          <a:p>
            <a:pPr lvl="1"/>
            <a:r>
              <a:rPr lang="en-US" sz="1400" dirty="0">
                <a:latin typeface="Arial" panose="020B0604020202020204" pitchFamily="34" charset="0"/>
                <a:cs typeface="Arial" panose="020B0604020202020204" pitchFamily="34" charset="0"/>
              </a:rPr>
              <a:t>CO</a:t>
            </a:r>
          </a:p>
          <a:p>
            <a:pPr lvl="1"/>
            <a:r>
              <a:rPr lang="en-US" sz="1400" dirty="0">
                <a:latin typeface="Arial" panose="020B0604020202020204" pitchFamily="34" charset="0"/>
                <a:cs typeface="Arial" panose="020B0604020202020204" pitchFamily="34" charset="0"/>
              </a:rPr>
              <a:t>MN</a:t>
            </a:r>
          </a:p>
          <a:p>
            <a:pPr lvl="1"/>
            <a:r>
              <a:rPr lang="en-US" sz="1400" dirty="0">
                <a:latin typeface="Arial" panose="020B0604020202020204" pitchFamily="34" charset="0"/>
                <a:cs typeface="Arial" panose="020B0604020202020204" pitchFamily="34" charset="0"/>
              </a:rPr>
              <a:t>WA</a:t>
            </a:r>
          </a:p>
          <a:p>
            <a:pPr lvl="1"/>
            <a:r>
              <a:rPr lang="en-US" sz="1400" dirty="0">
                <a:latin typeface="Arial" panose="020B0604020202020204" pitchFamily="34" charset="0"/>
                <a:cs typeface="Arial" panose="020B0604020202020204" pitchFamily="34" charset="0"/>
              </a:rPr>
              <a:t>NY  </a:t>
            </a:r>
          </a:p>
          <a:p>
            <a:pPr lvl="1"/>
            <a:r>
              <a:rPr lang="en-US" sz="1400" dirty="0">
                <a:latin typeface="Arial" panose="020B0604020202020204" pitchFamily="34" charset="0"/>
                <a:cs typeface="Arial" panose="020B0604020202020204" pitchFamily="34" charset="0"/>
              </a:rPr>
              <a:t>GA  </a:t>
            </a:r>
          </a:p>
          <a:p>
            <a:pPr lvl="1"/>
            <a:r>
              <a:rPr lang="en-US" sz="1400" dirty="0">
                <a:latin typeface="Arial" panose="020B0604020202020204" pitchFamily="34" charset="0"/>
                <a:cs typeface="Arial" panose="020B0604020202020204" pitchFamily="34" charset="0"/>
              </a:rPr>
              <a:t>TX   </a:t>
            </a:r>
          </a:p>
          <a:p>
            <a:pPr lvl="1"/>
            <a:r>
              <a:rPr lang="en-US" sz="1400" dirty="0">
                <a:latin typeface="Arial" panose="020B0604020202020204" pitchFamily="34" charset="0"/>
                <a:cs typeface="Arial" panose="020B0604020202020204" pitchFamily="34" charset="0"/>
              </a:rPr>
              <a:t>CA   </a:t>
            </a:r>
          </a:p>
        </p:txBody>
      </p:sp>
    </p:spTree>
    <p:extLst>
      <p:ext uri="{BB962C8B-B14F-4D97-AF65-F5344CB8AC3E}">
        <p14:creationId xmlns:p14="http://schemas.microsoft.com/office/powerpoint/2010/main" val="1949577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92B852-492D-4600-AA39-C448822F3241}"/>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State and Local GA Successes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2AA9B854-752D-4095-808C-B2730833C240}"/>
              </a:ext>
            </a:extLst>
          </p:cNvPr>
          <p:cNvSpPr>
            <a:spLocks noGrp="1"/>
          </p:cNvSpPr>
          <p:nvPr>
            <p:ph idx="1"/>
          </p:nvPr>
        </p:nvSpPr>
        <p:spPr>
          <a:xfrm>
            <a:off x="5221862" y="1719618"/>
            <a:ext cx="5948831" cy="4334629"/>
          </a:xfrm>
        </p:spPr>
        <p:txBody>
          <a:bodyPr anchor="ctr">
            <a:normAutofit/>
          </a:bodyPr>
          <a:lstStyle/>
          <a:p>
            <a:r>
              <a:rPr lang="en-US" sz="2200">
                <a:solidFill>
                  <a:srgbClr val="FEFFFF"/>
                </a:solidFill>
              </a:rPr>
              <a:t>Presentations to Local Chapters</a:t>
            </a:r>
          </a:p>
          <a:p>
            <a:r>
              <a:rPr lang="en-US" sz="2200">
                <a:solidFill>
                  <a:srgbClr val="FEFFFF"/>
                </a:solidFill>
              </a:rPr>
              <a:t>PA State Advocacy Days </a:t>
            </a:r>
          </a:p>
          <a:p>
            <a:r>
              <a:rPr lang="en-US" sz="2200">
                <a:solidFill>
                  <a:srgbClr val="FEFFFF"/>
                </a:solidFill>
              </a:rPr>
              <a:t>LA and TX Working on Establishment of State Based FM Job Training Programs </a:t>
            </a:r>
          </a:p>
          <a:p>
            <a:r>
              <a:rPr lang="en-US" sz="2200">
                <a:solidFill>
                  <a:srgbClr val="FEFFFF"/>
                </a:solidFill>
              </a:rPr>
              <a:t>MD Next Step is creation of an FM apprenticeship Program   </a:t>
            </a:r>
          </a:p>
          <a:p>
            <a:r>
              <a:rPr lang="en-US" sz="2200">
                <a:solidFill>
                  <a:srgbClr val="FEFFFF"/>
                </a:solidFill>
              </a:rPr>
              <a:t>Work with NC Legislature of Tax Reform/ Taxing FM Services</a:t>
            </a:r>
          </a:p>
          <a:p>
            <a:r>
              <a:rPr lang="en-US" sz="2200">
                <a:solidFill>
                  <a:srgbClr val="FEFFFF"/>
                </a:solidFill>
              </a:rPr>
              <a:t>Continued work with various Mayors on Sustainability </a:t>
            </a:r>
          </a:p>
          <a:p>
            <a:r>
              <a:rPr lang="en-US" sz="2200">
                <a:solidFill>
                  <a:srgbClr val="FEFFFF"/>
                </a:solidFill>
              </a:rPr>
              <a:t>Opportunities for Local Engagement  </a:t>
            </a:r>
          </a:p>
          <a:p>
            <a:endParaRPr lang="en-US" sz="2200">
              <a:solidFill>
                <a:srgbClr val="FEFFFF"/>
              </a:solidFill>
            </a:endParaRPr>
          </a:p>
        </p:txBody>
      </p:sp>
    </p:spTree>
    <p:extLst>
      <p:ext uri="{BB962C8B-B14F-4D97-AF65-F5344CB8AC3E}">
        <p14:creationId xmlns:p14="http://schemas.microsoft.com/office/powerpoint/2010/main" val="2467657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53C591-01C5-4911-BB02-4D9FA80D93D3}"/>
              </a:ext>
            </a:extLst>
          </p:cNvPr>
          <p:cNvSpPr>
            <a:spLocks noGrp="1"/>
          </p:cNvSpPr>
          <p:nvPr>
            <p:ph type="title"/>
          </p:nvPr>
        </p:nvSpPr>
        <p:spPr>
          <a:xfrm>
            <a:off x="863029" y="1012004"/>
            <a:ext cx="3416158" cy="4795408"/>
          </a:xfrm>
        </p:spPr>
        <p:txBody>
          <a:bodyPr>
            <a:normAutofit/>
          </a:bodyPr>
          <a:lstStyle/>
          <a:p>
            <a:r>
              <a:rPr lang="en-US">
                <a:solidFill>
                  <a:srgbClr val="FFFFFF"/>
                </a:solidFill>
              </a:rPr>
              <a:t>International Perspective </a:t>
            </a:r>
          </a:p>
        </p:txBody>
      </p:sp>
      <p:graphicFrame>
        <p:nvGraphicFramePr>
          <p:cNvPr id="5" name="Content Placeholder 2">
            <a:extLst>
              <a:ext uri="{FF2B5EF4-FFF2-40B4-BE49-F238E27FC236}">
                <a16:creationId xmlns:a16="http://schemas.microsoft.com/office/drawing/2014/main" id="{46645DA9-EB43-48A4-9A76-50A38BE09EAD}"/>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797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549EC5-7ED0-4D25-8993-A822B9B6CD9C}"/>
              </a:ext>
            </a:extLst>
          </p:cNvPr>
          <p:cNvSpPr>
            <a:spLocks noGrp="1"/>
          </p:cNvSpPr>
          <p:nvPr>
            <p:ph type="title"/>
          </p:nvPr>
        </p:nvSpPr>
        <p:spPr>
          <a:xfrm>
            <a:off x="1075767" y="1188637"/>
            <a:ext cx="2988234" cy="4480726"/>
          </a:xfrm>
        </p:spPr>
        <p:txBody>
          <a:bodyPr>
            <a:normAutofit/>
          </a:bodyPr>
          <a:lstStyle/>
          <a:p>
            <a:pPr algn="r"/>
            <a:r>
              <a:rPr lang="en-US" sz="5100"/>
              <a:t>Upcoming Events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B5F19BA-B416-43FB-A86C-64F2986066D0}"/>
              </a:ext>
            </a:extLst>
          </p:cNvPr>
          <p:cNvSpPr>
            <a:spLocks noGrp="1"/>
          </p:cNvSpPr>
          <p:nvPr>
            <p:ph idx="1"/>
          </p:nvPr>
        </p:nvSpPr>
        <p:spPr>
          <a:xfrm>
            <a:off x="5255259" y="1648870"/>
            <a:ext cx="5308107" cy="3560260"/>
          </a:xfrm>
        </p:spPr>
        <p:txBody>
          <a:bodyPr anchor="ctr">
            <a:normAutofit/>
          </a:bodyPr>
          <a:lstStyle/>
          <a:p>
            <a:r>
              <a:rPr lang="en-US" sz="2400" dirty="0">
                <a:latin typeface="Arial" panose="020B0604020202020204" pitchFamily="34" charset="0"/>
                <a:cs typeface="Arial" panose="020B0604020202020204" pitchFamily="34" charset="0"/>
              </a:rPr>
              <a:t>Monthly GA Committee Meeting this Friday, September 18</a:t>
            </a:r>
          </a:p>
          <a:p>
            <a:r>
              <a:rPr lang="en-US" sz="2400" dirty="0">
                <a:latin typeface="Arial" panose="020B0604020202020204" pitchFamily="34" charset="0"/>
                <a:cs typeface="Arial" panose="020B0604020202020204" pitchFamily="34" charset="0"/>
              </a:rPr>
              <a:t>IFMA Election Overview and Debrief – Friday, November 6 </a:t>
            </a:r>
          </a:p>
          <a:p>
            <a:r>
              <a:rPr lang="en-US" sz="2400" dirty="0">
                <a:latin typeface="Arial" panose="020B0604020202020204" pitchFamily="34" charset="0"/>
                <a:cs typeface="Arial" panose="020B0604020202020204" pitchFamily="34" charset="0"/>
              </a:rPr>
              <a:t>In Person GA Committee Meeting at WWP </a:t>
            </a:r>
          </a:p>
          <a:p>
            <a:r>
              <a:rPr lang="en-US" sz="2400" dirty="0">
                <a:latin typeface="Arial" panose="020B0604020202020204" pitchFamily="34" charset="0"/>
                <a:cs typeface="Arial" panose="020B0604020202020204" pitchFamily="34" charset="0"/>
              </a:rPr>
              <a:t>IFMA Advocacy Day 2021 </a:t>
            </a:r>
          </a:p>
        </p:txBody>
      </p:sp>
    </p:spTree>
    <p:extLst>
      <p:ext uri="{BB962C8B-B14F-4D97-AF65-F5344CB8AC3E}">
        <p14:creationId xmlns:p14="http://schemas.microsoft.com/office/powerpoint/2010/main" val="3646027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1C5B9A-323A-4BAE-BD5D-410BA89FEE1A}"/>
              </a:ext>
            </a:extLst>
          </p:cNvPr>
          <p:cNvSpPr>
            <a:spLocks noGrp="1"/>
          </p:cNvSpPr>
          <p:nvPr>
            <p:ph type="title"/>
          </p:nvPr>
        </p:nvSpPr>
        <p:spPr>
          <a:xfrm>
            <a:off x="391378" y="320675"/>
            <a:ext cx="11407487" cy="1325563"/>
          </a:xfrm>
        </p:spPr>
        <p:txBody>
          <a:bodyPr>
            <a:normAutofit/>
          </a:bodyPr>
          <a:lstStyle/>
          <a:p>
            <a:r>
              <a:rPr lang="en-US" sz="5400" dirty="0">
                <a:solidFill>
                  <a:schemeClr val="bg1"/>
                </a:solidFill>
                <a:latin typeface="Arial" panose="020B0604020202020204" pitchFamily="34" charset="0"/>
                <a:cs typeface="Arial" panose="020B0604020202020204" pitchFamily="34" charset="0"/>
              </a:rPr>
              <a:t>Todays Agenda </a:t>
            </a:r>
          </a:p>
        </p:txBody>
      </p:sp>
      <p:graphicFrame>
        <p:nvGraphicFramePr>
          <p:cNvPr id="5" name="Content Placeholder 2">
            <a:extLst>
              <a:ext uri="{FF2B5EF4-FFF2-40B4-BE49-F238E27FC236}">
                <a16:creationId xmlns:a16="http://schemas.microsoft.com/office/drawing/2014/main" id="{A85079CF-DE05-4943-90B5-330CF83DD173}"/>
              </a:ext>
            </a:extLst>
          </p:cNvPr>
          <p:cNvGraphicFramePr>
            <a:graphicFrameLocks noGrp="1"/>
          </p:cNvGraphicFramePr>
          <p:nvPr>
            <p:ph idx="1"/>
            <p:extLst>
              <p:ext uri="{D42A27DB-BD31-4B8C-83A1-F6EECF244321}">
                <p14:modId xmlns:p14="http://schemas.microsoft.com/office/powerpoint/2010/main" val="1231675092"/>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8254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D2DE5D-3F31-4A99-92E2-6462F9A2396B}"/>
              </a:ext>
            </a:extLst>
          </p:cNvPr>
          <p:cNvSpPr>
            <a:spLocks noGrp="1"/>
          </p:cNvSpPr>
          <p:nvPr>
            <p:ph type="title"/>
          </p:nvPr>
        </p:nvSpPr>
        <p:spPr>
          <a:xfrm>
            <a:off x="1075767" y="1188637"/>
            <a:ext cx="2988234" cy="4480726"/>
          </a:xfrm>
        </p:spPr>
        <p:txBody>
          <a:bodyPr>
            <a:normAutofit/>
          </a:bodyPr>
          <a:lstStyle/>
          <a:p>
            <a:pPr algn="r"/>
            <a:r>
              <a:rPr lang="en-US" sz="4600"/>
              <a:t>Questions or Comments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B8138E-31D0-482B-B9D2-68C8B1267A29}"/>
              </a:ext>
            </a:extLst>
          </p:cNvPr>
          <p:cNvSpPr>
            <a:spLocks noGrp="1"/>
          </p:cNvSpPr>
          <p:nvPr>
            <p:ph idx="1"/>
          </p:nvPr>
        </p:nvSpPr>
        <p:spPr>
          <a:xfrm>
            <a:off x="5255260" y="1648870"/>
            <a:ext cx="4702848" cy="3560260"/>
          </a:xfrm>
        </p:spPr>
        <p:txBody>
          <a:bodyPr anchor="ctr">
            <a:normAutofit/>
          </a:bodyPr>
          <a:lstStyle/>
          <a:p>
            <a:pPr marL="0" indent="0">
              <a:buNone/>
            </a:pPr>
            <a:endParaRPr lang="en-US" sz="3600" dirty="0">
              <a:latin typeface="Arial" panose="020B0604020202020204" pitchFamily="34" charset="0"/>
              <a:cs typeface="Arial" panose="020B0604020202020204" pitchFamily="34" charset="0"/>
              <a:hlinkClick r:id="rId2"/>
            </a:endParaRPr>
          </a:p>
          <a:p>
            <a:pPr marL="0" indent="0">
              <a:buNone/>
            </a:pPr>
            <a:r>
              <a:rPr lang="en-US" sz="3600" dirty="0">
                <a:latin typeface="Arial" panose="020B0604020202020204" pitchFamily="34" charset="0"/>
                <a:cs typeface="Arial" panose="020B0604020202020204" pitchFamily="34" charset="0"/>
                <a:hlinkClick r:id="rId2"/>
              </a:rPr>
              <a:t>jjohnson@ifma.org</a:t>
            </a:r>
            <a:r>
              <a:rPr lang="en-US" sz="3600" dirty="0">
                <a:latin typeface="Arial" panose="020B0604020202020204" pitchFamily="34" charset="0"/>
                <a:cs typeface="Arial" panose="020B0604020202020204" pitchFamily="34" charset="0"/>
              </a:rPr>
              <a:t> </a:t>
            </a:r>
          </a:p>
          <a:p>
            <a:pPr marL="0" indent="0">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390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7C7D65-CE96-44FC-92F8-855CA18F8106}"/>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dirty="0">
                <a:solidFill>
                  <a:schemeClr val="tx1"/>
                </a:solidFill>
                <a:latin typeface="Arial" panose="020B0604020202020204" pitchFamily="34" charset="0"/>
                <a:cs typeface="Arial" panose="020B0604020202020204" pitchFamily="34" charset="0"/>
              </a:rPr>
              <a:t>Thank You </a:t>
            </a:r>
          </a:p>
        </p:txBody>
      </p:sp>
      <p:pic>
        <p:nvPicPr>
          <p:cNvPr id="7" name="Graphic 6" descr="Smiling Face with No Fill">
            <a:extLst>
              <a:ext uri="{FF2B5EF4-FFF2-40B4-BE49-F238E27FC236}">
                <a16:creationId xmlns:a16="http://schemas.microsoft.com/office/drawing/2014/main" id="{1F7C168D-A316-4BA8-B930-2FFF64A593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9" name="Graphic 8" descr="Smiling Face with No Fill">
            <a:extLst>
              <a:ext uri="{FF2B5EF4-FFF2-40B4-BE49-F238E27FC236}">
                <a16:creationId xmlns:a16="http://schemas.microsoft.com/office/drawing/2014/main" id="{25DFBFEF-0F74-4F41-BE90-159CAAD16F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225874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F2AA3E-C714-4E8D-9F46-9E6FFF7FB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38328"/>
            <a:ext cx="11438793" cy="1577725"/>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806605-C416-43B6-B2CB-2FE3FDCC2E7E}"/>
              </a:ext>
            </a:extLst>
          </p:cNvPr>
          <p:cNvSpPr>
            <a:spLocks noGrp="1"/>
          </p:cNvSpPr>
          <p:nvPr>
            <p:ph type="title"/>
          </p:nvPr>
        </p:nvSpPr>
        <p:spPr>
          <a:xfrm>
            <a:off x="838200" y="467541"/>
            <a:ext cx="10515600" cy="1325563"/>
          </a:xfrm>
        </p:spPr>
        <p:txBody>
          <a:bodyPr>
            <a:normAutofit/>
          </a:bodyPr>
          <a:lstStyle/>
          <a:p>
            <a:r>
              <a:rPr lang="en-US">
                <a:solidFill>
                  <a:schemeClr val="bg1"/>
                </a:solidFill>
              </a:rPr>
              <a:t>Public Policy Forum Agenda Continued </a:t>
            </a:r>
          </a:p>
        </p:txBody>
      </p:sp>
      <p:graphicFrame>
        <p:nvGraphicFramePr>
          <p:cNvPr id="5" name="Content Placeholder 2">
            <a:extLst>
              <a:ext uri="{FF2B5EF4-FFF2-40B4-BE49-F238E27FC236}">
                <a16:creationId xmlns:a16="http://schemas.microsoft.com/office/drawing/2014/main" id="{AB6BB1DE-EA63-4C72-8264-FDFCB48110EB}"/>
              </a:ext>
            </a:extLst>
          </p:cNvPr>
          <p:cNvGraphicFramePr>
            <a:graphicFrameLocks noGrp="1"/>
          </p:cNvGraphicFramePr>
          <p:nvPr>
            <p:ph idx="1"/>
            <p:extLst>
              <p:ext uri="{D42A27DB-BD31-4B8C-83A1-F6EECF244321}">
                <p14:modId xmlns:p14="http://schemas.microsoft.com/office/powerpoint/2010/main" val="3916462126"/>
              </p:ext>
            </p:extLst>
          </p:nvPr>
        </p:nvGraphicFramePr>
        <p:xfrm>
          <a:off x="838200" y="2281565"/>
          <a:ext cx="10515600" cy="3939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933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C7F1C-8D41-41D1-A1EF-079B10F3CFD0}"/>
              </a:ext>
            </a:extLst>
          </p:cNvPr>
          <p:cNvSpPr>
            <a:spLocks noGrp="1"/>
          </p:cNvSpPr>
          <p:nvPr>
            <p:ph type="title"/>
          </p:nvPr>
        </p:nvSpPr>
        <p:spPr>
          <a:xfrm>
            <a:off x="1120624" y="1122807"/>
            <a:ext cx="9954443" cy="4297680"/>
          </a:xfrm>
          <a:noFill/>
          <a:ln>
            <a:noFill/>
          </a:ln>
        </p:spPr>
        <p:txBody>
          <a:bodyPr vert="horz" lIns="91440" tIns="45720" rIns="91440" bIns="45720" rtlCol="0" anchor="ctr">
            <a:normAutofit/>
          </a:bodyPr>
          <a:lstStyle/>
          <a:p>
            <a:pPr algn="ctr"/>
            <a:r>
              <a:rPr lang="en-US" sz="6000" dirty="0">
                <a:solidFill>
                  <a:srgbClr val="FFFFFF"/>
                </a:solidFill>
                <a:latin typeface="Arial" panose="020B0604020202020204" pitchFamily="34" charset="0"/>
                <a:cs typeface="Arial" panose="020B0604020202020204" pitchFamily="34" charset="0"/>
              </a:rPr>
              <a:t>Welcome and Overview – Dean Stanberry </a:t>
            </a:r>
            <a:br>
              <a:rPr lang="en-US" sz="6000" dirty="0">
                <a:solidFill>
                  <a:srgbClr val="FFFFFF"/>
                </a:solidFill>
                <a:latin typeface="Arial" panose="020B0604020202020204" pitchFamily="34" charset="0"/>
                <a:cs typeface="Arial" panose="020B0604020202020204" pitchFamily="34" charset="0"/>
              </a:rPr>
            </a:br>
            <a:r>
              <a:rPr lang="en-US" sz="6000" dirty="0">
                <a:solidFill>
                  <a:srgbClr val="FFFFFF"/>
                </a:solidFill>
                <a:latin typeface="Arial" panose="020B0604020202020204" pitchFamily="34" charset="0"/>
                <a:cs typeface="Arial" panose="020B0604020202020204" pitchFamily="34" charset="0"/>
              </a:rPr>
              <a:t>IFMA 2</a:t>
            </a:r>
            <a:r>
              <a:rPr lang="en-US" sz="6000" baseline="30000" dirty="0">
                <a:solidFill>
                  <a:srgbClr val="FFFFFF"/>
                </a:solidFill>
                <a:latin typeface="Arial" panose="020B0604020202020204" pitchFamily="34" charset="0"/>
                <a:cs typeface="Arial" panose="020B0604020202020204" pitchFamily="34" charset="0"/>
              </a:rPr>
              <a:t>nd</a:t>
            </a:r>
            <a:r>
              <a:rPr lang="en-US" sz="6000" dirty="0">
                <a:solidFill>
                  <a:srgbClr val="FFFFFF"/>
                </a:solidFill>
                <a:latin typeface="Arial" panose="020B0604020202020204" pitchFamily="34" charset="0"/>
                <a:cs typeface="Arial" panose="020B0604020202020204" pitchFamily="34" charset="0"/>
              </a:rPr>
              <a:t> Vice-Chair  </a:t>
            </a:r>
          </a:p>
        </p:txBody>
      </p:sp>
    </p:spTree>
    <p:extLst>
      <p:ext uri="{BB962C8B-B14F-4D97-AF65-F5344CB8AC3E}">
        <p14:creationId xmlns:p14="http://schemas.microsoft.com/office/powerpoint/2010/main" val="2080244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r"/>
            <a:r>
              <a:rPr lang="en-US">
                <a:solidFill>
                  <a:schemeClr val="bg1"/>
                </a:solidFill>
              </a:rPr>
              <a:t>Overview of IFMA Government Affairs Program</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946768"/>
            <a:ext cx="6377768" cy="4875788"/>
          </a:xfrm>
        </p:spPr>
        <p:txBody>
          <a:bodyPr anchor="ctr">
            <a:normAutofit lnSpcReduction="10000"/>
          </a:bodyPr>
          <a:lstStyle/>
          <a:p>
            <a:pPr>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US Federal Program (Washington, DC)</a:t>
            </a:r>
          </a:p>
          <a:p>
            <a:pPr>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EU Program (Brussels, BE) </a:t>
            </a:r>
          </a:p>
          <a:p>
            <a:pPr>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International Engagement </a:t>
            </a:r>
          </a:p>
          <a:p>
            <a:pPr lvl="1">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Canada </a:t>
            </a:r>
          </a:p>
          <a:p>
            <a:pPr lvl="1">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Nigeria </a:t>
            </a:r>
          </a:p>
          <a:p>
            <a:pPr lvl="1">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China/Hong Kong SAR </a:t>
            </a:r>
          </a:p>
          <a:p>
            <a:pPr>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US State and Local Programs</a:t>
            </a:r>
          </a:p>
          <a:p>
            <a:pPr lvl="1">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Pennsylvania</a:t>
            </a:r>
          </a:p>
          <a:p>
            <a:pPr lvl="1">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North Carolina </a:t>
            </a:r>
          </a:p>
          <a:p>
            <a:pPr lvl="1">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Colorado </a:t>
            </a:r>
          </a:p>
          <a:p>
            <a:pPr lvl="1">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Missouri </a:t>
            </a:r>
          </a:p>
          <a:p>
            <a:pPr lvl="1">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Maryland </a:t>
            </a:r>
          </a:p>
          <a:p>
            <a:pPr lvl="1">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New York</a:t>
            </a:r>
          </a:p>
          <a:p>
            <a:pPr lvl="1">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Virginia  </a:t>
            </a:r>
          </a:p>
          <a:p>
            <a:pPr lvl="1">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Delaware </a:t>
            </a:r>
          </a:p>
          <a:p>
            <a:pPr lvl="1">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California </a:t>
            </a:r>
          </a:p>
          <a:p>
            <a:pPr lvl="1">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Washington State</a:t>
            </a:r>
          </a:p>
          <a:p>
            <a:pPr lvl="1">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Texas </a:t>
            </a:r>
          </a:p>
          <a:p>
            <a:pPr lvl="1">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Louisiana   </a:t>
            </a:r>
          </a:p>
          <a:p>
            <a:pPr lvl="1">
              <a:spcBef>
                <a:spcPts val="0"/>
              </a:spcBef>
              <a:spcAft>
                <a:spcPts val="300"/>
              </a:spcAft>
            </a:pPr>
            <a:r>
              <a:rPr lang="en-US" sz="1600" dirty="0">
                <a:solidFill>
                  <a:schemeClr val="bg1"/>
                </a:solidFill>
                <a:latin typeface="Arial" panose="020B0604020202020204" pitchFamily="34" charset="0"/>
                <a:cs typeface="Arial" panose="020B0604020202020204" pitchFamily="34" charset="0"/>
              </a:rPr>
              <a:t>California </a:t>
            </a:r>
          </a:p>
          <a:p>
            <a:pPr marL="457200" lvl="1" indent="0">
              <a:spcBef>
                <a:spcPts val="0"/>
              </a:spcBef>
              <a:spcAft>
                <a:spcPts val="300"/>
              </a:spcAft>
              <a:buNone/>
            </a:pP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80011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5146B-5349-4AEE-BA7A-4F331FCA308F}"/>
              </a:ext>
            </a:extLst>
          </p:cNvPr>
          <p:cNvSpPr>
            <a:spLocks noGrp="1"/>
          </p:cNvSpPr>
          <p:nvPr>
            <p:ph type="title"/>
          </p:nvPr>
        </p:nvSpPr>
        <p:spPr>
          <a:xfrm>
            <a:off x="992206" y="1608667"/>
            <a:ext cx="2823275" cy="4501127"/>
          </a:xfrm>
        </p:spPr>
        <p:txBody>
          <a:bodyPr anchor="t">
            <a:normAutofit/>
          </a:bodyPr>
          <a:lstStyle/>
          <a:p>
            <a:pPr algn="r"/>
            <a:r>
              <a:rPr lang="en-US" sz="3200">
                <a:solidFill>
                  <a:srgbClr val="FFFFFF"/>
                </a:solidFill>
              </a:rPr>
              <a:t>IFMA International Government Affairs Committee </a:t>
            </a:r>
          </a:p>
        </p:txBody>
      </p:sp>
      <p:sp>
        <p:nvSpPr>
          <p:cNvPr id="3" name="Content Placeholder 2">
            <a:extLst>
              <a:ext uri="{FF2B5EF4-FFF2-40B4-BE49-F238E27FC236}">
                <a16:creationId xmlns:a16="http://schemas.microsoft.com/office/drawing/2014/main" id="{6D6DFD98-8782-4EC2-920C-B2C1BF33ACE2}"/>
              </a:ext>
            </a:extLst>
          </p:cNvPr>
          <p:cNvSpPr>
            <a:spLocks noGrp="1"/>
          </p:cNvSpPr>
          <p:nvPr>
            <p:ph sz="half" idx="1"/>
          </p:nvPr>
        </p:nvSpPr>
        <p:spPr>
          <a:xfrm>
            <a:off x="4547698" y="1608667"/>
            <a:ext cx="3421958" cy="4501127"/>
          </a:xfrm>
        </p:spPr>
        <p:txBody>
          <a:bodyPr>
            <a:normAutofit/>
          </a:bodyPr>
          <a:lstStyle/>
          <a:p>
            <a:r>
              <a:rPr lang="en-US" sz="1400" dirty="0">
                <a:latin typeface="Arial" panose="020B0604020202020204" pitchFamily="34" charset="0"/>
                <a:cs typeface="Arial" panose="020B0604020202020204" pitchFamily="34" charset="0"/>
              </a:rPr>
              <a:t>Dean Stanberry, Chair </a:t>
            </a:r>
          </a:p>
          <a:p>
            <a:r>
              <a:rPr lang="en-US" sz="1400" dirty="0">
                <a:latin typeface="Arial" panose="020B0604020202020204" pitchFamily="34" charset="0"/>
                <a:cs typeface="Arial" panose="020B0604020202020204" pitchFamily="34" charset="0"/>
              </a:rPr>
              <a:t>Bill O’Neill  </a:t>
            </a:r>
          </a:p>
          <a:p>
            <a:r>
              <a:rPr lang="en-US" sz="1400" dirty="0">
                <a:latin typeface="Arial" panose="020B0604020202020204" pitchFamily="34" charset="0"/>
                <a:cs typeface="Arial" panose="020B0604020202020204" pitchFamily="34" charset="0"/>
              </a:rPr>
              <a:t>John </a:t>
            </a:r>
            <a:r>
              <a:rPr lang="en-US" sz="1400" dirty="0" err="1">
                <a:latin typeface="Arial" panose="020B0604020202020204" pitchFamily="34" charset="0"/>
                <a:cs typeface="Arial" panose="020B0604020202020204" pitchFamily="34" charset="0"/>
              </a:rPr>
              <a:t>Carrillio</a:t>
            </a: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Mike Feldman </a:t>
            </a:r>
          </a:p>
          <a:p>
            <a:r>
              <a:rPr lang="en-US" sz="1400" dirty="0">
                <a:latin typeface="Arial" panose="020B0604020202020204" pitchFamily="34" charset="0"/>
                <a:cs typeface="Arial" panose="020B0604020202020204" pitchFamily="34" charset="0"/>
              </a:rPr>
              <a:t>Sue Thompson </a:t>
            </a:r>
          </a:p>
          <a:p>
            <a:r>
              <a:rPr lang="en-US" sz="1400" dirty="0">
                <a:latin typeface="Arial" panose="020B0604020202020204" pitchFamily="34" charset="0"/>
                <a:cs typeface="Arial" panose="020B0604020202020204" pitchFamily="34" charset="0"/>
              </a:rPr>
              <a:t>Mike Petrusky </a:t>
            </a:r>
          </a:p>
          <a:p>
            <a:r>
              <a:rPr lang="en-US" sz="1400" dirty="0">
                <a:latin typeface="Arial" panose="020B0604020202020204" pitchFamily="34" charset="0"/>
                <a:cs typeface="Arial" panose="020B0604020202020204" pitchFamily="34" charset="0"/>
              </a:rPr>
              <a:t>Judy </a:t>
            </a:r>
            <a:r>
              <a:rPr lang="en-US" sz="1400" dirty="0" err="1">
                <a:latin typeface="Arial" panose="020B0604020202020204" pitchFamily="34" charset="0"/>
                <a:cs typeface="Arial" panose="020B0604020202020204" pitchFamily="34" charset="0"/>
              </a:rPr>
              <a:t>Leyshorn</a:t>
            </a: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 Kurt Twiford</a:t>
            </a:r>
          </a:p>
          <a:p>
            <a:r>
              <a:rPr lang="en-US" sz="1400" dirty="0">
                <a:latin typeface="Arial" panose="020B0604020202020204" pitchFamily="34" charset="0"/>
                <a:cs typeface="Arial" panose="020B0604020202020204" pitchFamily="34" charset="0"/>
              </a:rPr>
              <a:t>Bill Conley</a:t>
            </a:r>
          </a:p>
          <a:p>
            <a:r>
              <a:rPr lang="en-US" sz="1400" dirty="0">
                <a:latin typeface="Arial" panose="020B0604020202020204" pitchFamily="34" charset="0"/>
                <a:cs typeface="Arial" panose="020B0604020202020204" pitchFamily="34" charset="0"/>
              </a:rPr>
              <a:t>Paul Ratkovic </a:t>
            </a:r>
          </a:p>
          <a:p>
            <a:r>
              <a:rPr lang="en-US" sz="1400" dirty="0">
                <a:latin typeface="Arial" panose="020B0604020202020204" pitchFamily="34" charset="0"/>
                <a:cs typeface="Arial" panose="020B0604020202020204" pitchFamily="34" charset="0"/>
              </a:rPr>
              <a:t>Lauren Moss </a:t>
            </a:r>
          </a:p>
          <a:p>
            <a:r>
              <a:rPr lang="en-US" sz="1400" dirty="0">
                <a:latin typeface="Arial" panose="020B0604020202020204" pitchFamily="34" charset="0"/>
                <a:cs typeface="Arial" panose="020B0604020202020204" pitchFamily="34" charset="0"/>
              </a:rPr>
              <a:t>Brad Shocks </a:t>
            </a:r>
          </a:p>
          <a:p>
            <a:r>
              <a:rPr lang="en-US" sz="1400" dirty="0">
                <a:latin typeface="Arial" panose="020B0604020202020204" pitchFamily="34" charset="0"/>
                <a:cs typeface="Arial" panose="020B0604020202020204" pitchFamily="34" charset="0"/>
              </a:rPr>
              <a:t>Kelly Smith </a:t>
            </a:r>
          </a:p>
          <a:p>
            <a:r>
              <a:rPr lang="en-US" sz="1400" dirty="0">
                <a:latin typeface="Arial" panose="020B0604020202020204" pitchFamily="34" charset="0"/>
                <a:cs typeface="Arial" panose="020B0604020202020204" pitchFamily="34" charset="0"/>
              </a:rPr>
              <a:t> Greg Thompson </a:t>
            </a:r>
          </a:p>
        </p:txBody>
      </p:sp>
      <p:sp>
        <p:nvSpPr>
          <p:cNvPr id="4" name="Content Placeholder 3">
            <a:extLst>
              <a:ext uri="{FF2B5EF4-FFF2-40B4-BE49-F238E27FC236}">
                <a16:creationId xmlns:a16="http://schemas.microsoft.com/office/drawing/2014/main" id="{8194B810-6A3F-4D03-9033-F9F465880AC3}"/>
              </a:ext>
            </a:extLst>
          </p:cNvPr>
          <p:cNvSpPr>
            <a:spLocks noGrp="1"/>
          </p:cNvSpPr>
          <p:nvPr>
            <p:ph sz="half" idx="2"/>
          </p:nvPr>
        </p:nvSpPr>
        <p:spPr>
          <a:xfrm>
            <a:off x="8289696" y="1608667"/>
            <a:ext cx="3421957" cy="4501127"/>
          </a:xfrm>
        </p:spPr>
        <p:txBody>
          <a:bodyPr>
            <a:normAutofit/>
          </a:bodyPr>
          <a:lstStyle/>
          <a:p>
            <a:r>
              <a:rPr lang="en-US" sz="1400" dirty="0">
                <a:latin typeface="Arial" panose="020B0604020202020204" pitchFamily="34" charset="0"/>
                <a:cs typeface="Arial" panose="020B0604020202020204" pitchFamily="34" charset="0"/>
              </a:rPr>
              <a:t>Michael Obrien</a:t>
            </a:r>
          </a:p>
          <a:p>
            <a:r>
              <a:rPr lang="en-US" sz="1400" dirty="0">
                <a:latin typeface="Arial" panose="020B0604020202020204" pitchFamily="34" charset="0"/>
                <a:cs typeface="Arial" panose="020B0604020202020204" pitchFamily="34" charset="0"/>
              </a:rPr>
              <a:t>Mike </a:t>
            </a:r>
            <a:r>
              <a:rPr lang="en-US" sz="1400" dirty="0" err="1">
                <a:latin typeface="Arial" panose="020B0604020202020204" pitchFamily="34" charset="0"/>
                <a:cs typeface="Arial" panose="020B0604020202020204" pitchFamily="34" charset="0"/>
              </a:rPr>
              <a:t>Shley</a:t>
            </a: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Gary </a:t>
            </a:r>
            <a:r>
              <a:rPr lang="en-US" sz="1400" dirty="0" err="1">
                <a:latin typeface="Arial" panose="020B0604020202020204" pitchFamily="34" charset="0"/>
                <a:cs typeface="Arial" panose="020B0604020202020204" pitchFamily="34" charset="0"/>
              </a:rPr>
              <a:t>Feschine</a:t>
            </a: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Samantha Todd</a:t>
            </a:r>
          </a:p>
          <a:p>
            <a:r>
              <a:rPr lang="en-US" sz="1400" dirty="0">
                <a:latin typeface="Arial" panose="020B0604020202020204" pitchFamily="34" charset="0"/>
                <a:cs typeface="Arial" panose="020B0604020202020204" pitchFamily="34" charset="0"/>
              </a:rPr>
              <a:t>Eric </a:t>
            </a:r>
            <a:r>
              <a:rPr lang="en-US" sz="1400" dirty="0" err="1">
                <a:latin typeface="Arial" panose="020B0604020202020204" pitchFamily="34" charset="0"/>
                <a:cs typeface="Arial" panose="020B0604020202020204" pitchFamily="34" charset="0"/>
              </a:rPr>
              <a:t>Tiescholtz</a:t>
            </a: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Collins </a:t>
            </a:r>
          </a:p>
          <a:p>
            <a:r>
              <a:rPr lang="en-US" sz="1400" dirty="0">
                <a:latin typeface="Arial" panose="020B0604020202020204" pitchFamily="34" charset="0"/>
                <a:cs typeface="Arial" panose="020B0604020202020204" pitchFamily="34" charset="0"/>
              </a:rPr>
              <a:t>Susan Moury </a:t>
            </a:r>
          </a:p>
          <a:p>
            <a:r>
              <a:rPr lang="en-US" sz="1400" dirty="0">
                <a:latin typeface="Arial" panose="020B0604020202020204" pitchFamily="34" charset="0"/>
                <a:cs typeface="Arial" panose="020B0604020202020204" pitchFamily="34" charset="0"/>
              </a:rPr>
              <a:t>Dave </a:t>
            </a:r>
            <a:r>
              <a:rPr lang="en-US" sz="1400" dirty="0" err="1">
                <a:latin typeface="Arial" panose="020B0604020202020204" pitchFamily="34" charset="0"/>
                <a:cs typeface="Arial" panose="020B0604020202020204" pitchFamily="34" charset="0"/>
              </a:rPr>
              <a:t>Samec</a:t>
            </a: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Case Runolfulson </a:t>
            </a:r>
          </a:p>
          <a:p>
            <a:r>
              <a:rPr lang="en-US" sz="1400" dirty="0">
                <a:latin typeface="Arial" panose="020B0604020202020204" pitchFamily="34" charset="0"/>
                <a:cs typeface="Arial" panose="020B0604020202020204" pitchFamily="34" charset="0"/>
              </a:rPr>
              <a:t>Collins Osayamwen </a:t>
            </a:r>
          </a:p>
          <a:p>
            <a:r>
              <a:rPr lang="en-US" sz="1400" dirty="0">
                <a:latin typeface="Arial" panose="020B0604020202020204" pitchFamily="34" charset="0"/>
                <a:cs typeface="Arial" panose="020B0604020202020204" pitchFamily="34" charset="0"/>
              </a:rPr>
              <a:t>Ian Van Der Pool </a:t>
            </a:r>
          </a:p>
          <a:p>
            <a:r>
              <a:rPr lang="en-US" sz="1400" dirty="0">
                <a:latin typeface="Arial" panose="020B0604020202020204" pitchFamily="34" charset="0"/>
                <a:cs typeface="Arial" panose="020B0604020202020204" pitchFamily="34" charset="0"/>
              </a:rPr>
              <a:t>Samsun Lee </a:t>
            </a:r>
          </a:p>
          <a:p>
            <a:r>
              <a:rPr lang="en-US" sz="1400" dirty="0">
                <a:latin typeface="Arial" panose="020B0604020202020204" pitchFamily="34" charset="0"/>
                <a:cs typeface="Arial" panose="020B0604020202020204" pitchFamily="34" charset="0"/>
              </a:rPr>
              <a:t>Kate Lister</a:t>
            </a:r>
          </a:p>
          <a:p>
            <a:r>
              <a:rPr lang="en-US" sz="1400" dirty="0">
                <a:latin typeface="Arial" panose="020B0604020202020204" pitchFamily="34" charset="0"/>
                <a:cs typeface="Arial" panose="020B0604020202020204" pitchFamily="34" charset="0"/>
              </a:rPr>
              <a:t> Russ Olson </a:t>
            </a:r>
          </a:p>
        </p:txBody>
      </p:sp>
    </p:spTree>
    <p:extLst>
      <p:ext uri="{BB962C8B-B14F-4D97-AF65-F5344CB8AC3E}">
        <p14:creationId xmlns:p14="http://schemas.microsoft.com/office/powerpoint/2010/main" val="287190861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3991</Words>
  <Application>Microsoft Office PowerPoint</Application>
  <PresentationFormat>Widescreen</PresentationFormat>
  <Paragraphs>393</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David</vt:lpstr>
      <vt:lpstr>Times New Roman</vt:lpstr>
      <vt:lpstr>Office Theme</vt:lpstr>
      <vt:lpstr>Public Policy Forum 2020 Welcome to the Show that Never Ends Ends  </vt:lpstr>
      <vt:lpstr>Dean Stanberry, IFMA 2nd Vice Chair  Chair of IFMA’s Government Affairs Committee</vt:lpstr>
      <vt:lpstr>Jim Wise, Managing Partner PACE LLP</vt:lpstr>
      <vt:lpstr>IFMA External Affairs Team</vt:lpstr>
      <vt:lpstr>Todays Agenda </vt:lpstr>
      <vt:lpstr>Public Policy Forum Agenda Continued </vt:lpstr>
      <vt:lpstr>Welcome and Overview – Dean Stanberry  IFMA 2nd Vice-Chair  </vt:lpstr>
      <vt:lpstr>Overview of IFMA Government Affairs Program</vt:lpstr>
      <vt:lpstr>IFMA International Government Affairs Committee </vt:lpstr>
      <vt:lpstr>Objectives: </vt:lpstr>
      <vt:lpstr>FM Successes in Washington </vt:lpstr>
      <vt:lpstr>IFMA Public Sector Partners </vt:lpstr>
      <vt:lpstr>IFMA 2020 Focus </vt:lpstr>
      <vt:lpstr>PowerPoint Presentation</vt:lpstr>
      <vt:lpstr>Next Steps </vt:lpstr>
      <vt:lpstr>Senate COVID 4 Relief Bill </vt:lpstr>
      <vt:lpstr>Government operations and Engagement </vt:lpstr>
      <vt:lpstr>Additional IFMA Legislative Targets </vt:lpstr>
      <vt:lpstr>Senator Cory Gardner (R-CO)</vt:lpstr>
      <vt:lpstr>Election 2020 Overview:  White House </vt:lpstr>
      <vt:lpstr>Election Overview: House Of Representatives </vt:lpstr>
      <vt:lpstr>Election 2020 Overview: US Senate </vt:lpstr>
      <vt:lpstr>Against the Backdrop of a Pandemic and an Election What is IFMA Working on? </vt:lpstr>
      <vt:lpstr>PowerPoint Presentation</vt:lpstr>
      <vt:lpstr>HPB Letter to Congressional Leadership </vt:lpstr>
      <vt:lpstr>Workforce Development  </vt:lpstr>
      <vt:lpstr>IFMA Priority – Disposal of Excess Federal Property</vt:lpstr>
      <vt:lpstr>Comprehensive Energy Bill </vt:lpstr>
      <vt:lpstr>House Energy Bill Mark Up Next Week</vt:lpstr>
      <vt:lpstr>Use IFMA As A Resource </vt:lpstr>
      <vt:lpstr>IFMA Priority: Join High Performance Buildings Congressional Caucus </vt:lpstr>
      <vt:lpstr>Congressman Peter Welch (D-VT) </vt:lpstr>
      <vt:lpstr>Mr. Chuck Iliff</vt:lpstr>
      <vt:lpstr>How do We Translate Information Into Action </vt:lpstr>
      <vt:lpstr>How to Locate Your Member of Congress </vt:lpstr>
      <vt:lpstr>Suggested Themes When Talking to a Member of Congress</vt:lpstr>
      <vt:lpstr>Suggested Themes When Speaking to A Member of Congress </vt:lpstr>
      <vt:lpstr>Key Follow Up Points </vt:lpstr>
      <vt:lpstr>How to Invite a Member of Congress to Speak to a Chapter Event </vt:lpstr>
      <vt:lpstr>Congresswoman Sharice Davids (D-KS)</vt:lpstr>
      <vt:lpstr>Chairman Frank Pallone (D-NJ)</vt:lpstr>
      <vt:lpstr>Congressman Gregg Pence (R-IN)</vt:lpstr>
      <vt:lpstr>State and Local Activity </vt:lpstr>
      <vt:lpstr>Virginia Emergency Temporary Standard for COVID 19 Response </vt:lpstr>
      <vt:lpstr>PowerPoint Presentation</vt:lpstr>
      <vt:lpstr>State Legislative Resources </vt:lpstr>
      <vt:lpstr>State and Local GA Successes </vt:lpstr>
      <vt:lpstr>International Perspective </vt:lpstr>
      <vt:lpstr>Upcoming Events </vt:lpstr>
      <vt:lpstr>Questions or Comments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Policy Forum 2020 Welcome to the Show that Never Ends Ends  </dc:title>
  <dc:creator>Johnson, Jeffrey</dc:creator>
  <cp:lastModifiedBy>Chris Leake</cp:lastModifiedBy>
  <cp:revision>1</cp:revision>
  <dcterms:created xsi:type="dcterms:W3CDTF">2020-09-16T11:59:45Z</dcterms:created>
  <dcterms:modified xsi:type="dcterms:W3CDTF">2020-10-09T16:18:22Z</dcterms:modified>
</cp:coreProperties>
</file>